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7"/>
  </p:notesMasterIdLst>
  <p:sldIdLst>
    <p:sldId id="421" r:id="rId3"/>
    <p:sldId id="353" r:id="rId4"/>
    <p:sldId id="354" r:id="rId5"/>
    <p:sldId id="355" r:id="rId6"/>
    <p:sldId id="356" r:id="rId7"/>
    <p:sldId id="357" r:id="rId8"/>
    <p:sldId id="358" r:id="rId9"/>
    <p:sldId id="359" r:id="rId10"/>
    <p:sldId id="360" r:id="rId11"/>
    <p:sldId id="362" r:id="rId12"/>
    <p:sldId id="366" r:id="rId13"/>
    <p:sldId id="373" r:id="rId14"/>
    <p:sldId id="367" r:id="rId15"/>
    <p:sldId id="375" r:id="rId16"/>
    <p:sldId id="376" r:id="rId17"/>
    <p:sldId id="369" r:id="rId18"/>
    <p:sldId id="377" r:id="rId19"/>
    <p:sldId id="370" r:id="rId20"/>
    <p:sldId id="378" r:id="rId21"/>
    <p:sldId id="379" r:id="rId22"/>
    <p:sldId id="371" r:id="rId23"/>
    <p:sldId id="374" r:id="rId24"/>
    <p:sldId id="380" r:id="rId25"/>
    <p:sldId id="372" r:id="rId26"/>
    <p:sldId id="382" r:id="rId27"/>
    <p:sldId id="381" r:id="rId28"/>
    <p:sldId id="365" r:id="rId29"/>
    <p:sldId id="385" r:id="rId30"/>
    <p:sldId id="386" r:id="rId31"/>
    <p:sldId id="384" r:id="rId32"/>
    <p:sldId id="364" r:id="rId33"/>
    <p:sldId id="383" r:id="rId34"/>
    <p:sldId id="363" r:id="rId35"/>
    <p:sldId id="34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330B28-2428-42CC-AFE6-DF8ADFED3905}" v="36" dt="2020-08-30T06:18:36.1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4660"/>
  </p:normalViewPr>
  <p:slideViewPr>
    <p:cSldViewPr snapToGrid="0">
      <p:cViewPr varScale="1">
        <p:scale>
          <a:sx n="92" d="100"/>
          <a:sy n="92" d="100"/>
        </p:scale>
        <p:origin x="88" y="1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bashir Iqbal" userId="e3a60d627ae95c16" providerId="LiveId" clId="{16330B28-2428-42CC-AFE6-DF8ADFED3905}"/>
    <pc:docChg chg="undo custSel addSld modSld">
      <pc:chgData name="Mubashir Iqbal" userId="e3a60d627ae95c16" providerId="LiveId" clId="{16330B28-2428-42CC-AFE6-DF8ADFED3905}" dt="2020-08-30T06:18:56.503" v="578" actId="20577"/>
      <pc:docMkLst>
        <pc:docMk/>
      </pc:docMkLst>
      <pc:sldChg chg="delSp modSp mod">
        <pc:chgData name="Mubashir Iqbal" userId="e3a60d627ae95c16" providerId="LiveId" clId="{16330B28-2428-42CC-AFE6-DF8ADFED3905}" dt="2020-08-26T16:19:47.826" v="136" actId="207"/>
        <pc:sldMkLst>
          <pc:docMk/>
          <pc:sldMk cId="2420910626" sldId="348"/>
        </pc:sldMkLst>
        <pc:spChg chg="mod">
          <ac:chgData name="Mubashir Iqbal" userId="e3a60d627ae95c16" providerId="LiveId" clId="{16330B28-2428-42CC-AFE6-DF8ADFED3905}" dt="2020-08-26T16:19:47.826" v="136" actId="207"/>
          <ac:spMkLst>
            <pc:docMk/>
            <pc:sldMk cId="2420910626" sldId="348"/>
            <ac:spMk id="4" creationId="{28BEC10E-4BC7-4077-A7D9-921956C3932C}"/>
          </ac:spMkLst>
        </pc:spChg>
        <pc:spChg chg="mod">
          <ac:chgData name="Mubashir Iqbal" userId="e3a60d627ae95c16" providerId="LiveId" clId="{16330B28-2428-42CC-AFE6-DF8ADFED3905}" dt="2020-08-26T16:18:15.628" v="95" actId="20577"/>
          <ac:spMkLst>
            <pc:docMk/>
            <pc:sldMk cId="2420910626" sldId="348"/>
            <ac:spMk id="7" creationId="{28BEC10E-4BC7-4077-A7D9-921956C3932C}"/>
          </ac:spMkLst>
        </pc:spChg>
        <pc:picChg chg="del">
          <ac:chgData name="Mubashir Iqbal" userId="e3a60d627ae95c16" providerId="LiveId" clId="{16330B28-2428-42CC-AFE6-DF8ADFED3905}" dt="2020-08-26T16:18:17.611" v="96" actId="478"/>
          <ac:picMkLst>
            <pc:docMk/>
            <pc:sldMk cId="2420910626" sldId="348"/>
            <ac:picMk id="6" creationId="{8FF88DC5-D0A8-4C65-BAD2-008C2F7E45C1}"/>
          </ac:picMkLst>
        </pc:picChg>
      </pc:sldChg>
      <pc:sldChg chg="addSp delSp modSp mod">
        <pc:chgData name="Mubashir Iqbal" userId="e3a60d627ae95c16" providerId="LiveId" clId="{16330B28-2428-42CC-AFE6-DF8ADFED3905}" dt="2020-08-26T16:42:30.603" v="415" actId="403"/>
        <pc:sldMkLst>
          <pc:docMk/>
          <pc:sldMk cId="3998135519" sldId="353"/>
        </pc:sldMkLst>
        <pc:spChg chg="del mod">
          <ac:chgData name="Mubashir Iqbal" userId="e3a60d627ae95c16" providerId="LiveId" clId="{16330B28-2428-42CC-AFE6-DF8ADFED3905}" dt="2020-08-26T16:41:08.828" v="398" actId="478"/>
          <ac:spMkLst>
            <pc:docMk/>
            <pc:sldMk cId="3998135519" sldId="353"/>
            <ac:spMk id="4" creationId="{28BEC10E-4BC7-4077-A7D9-921956C3932C}"/>
          </ac:spMkLst>
        </pc:spChg>
        <pc:spChg chg="del mod">
          <ac:chgData name="Mubashir Iqbal" userId="e3a60d627ae95c16" providerId="LiveId" clId="{16330B28-2428-42CC-AFE6-DF8ADFED3905}" dt="2020-08-26T16:41:06.030" v="397" actId="478"/>
          <ac:spMkLst>
            <pc:docMk/>
            <pc:sldMk cId="3998135519" sldId="353"/>
            <ac:spMk id="6" creationId="{28DFA837-4E6D-45B8-83F8-680863CB3626}"/>
          </ac:spMkLst>
        </pc:spChg>
        <pc:spChg chg="mod">
          <ac:chgData name="Mubashir Iqbal" userId="e3a60d627ae95c16" providerId="LiveId" clId="{16330B28-2428-42CC-AFE6-DF8ADFED3905}" dt="2020-08-26T16:40:57.201" v="394" actId="20577"/>
          <ac:spMkLst>
            <pc:docMk/>
            <pc:sldMk cId="3998135519" sldId="353"/>
            <ac:spMk id="7" creationId="{28BEC10E-4BC7-4077-A7D9-921956C3932C}"/>
          </ac:spMkLst>
        </pc:spChg>
        <pc:spChg chg="del mod">
          <ac:chgData name="Mubashir Iqbal" userId="e3a60d627ae95c16" providerId="LiveId" clId="{16330B28-2428-42CC-AFE6-DF8ADFED3905}" dt="2020-08-26T16:41:01.892" v="395" actId="478"/>
          <ac:spMkLst>
            <pc:docMk/>
            <pc:sldMk cId="3998135519" sldId="353"/>
            <ac:spMk id="8" creationId="{78C02BBC-98AA-4175-8460-986759A60266}"/>
          </ac:spMkLst>
        </pc:spChg>
        <pc:spChg chg="add mod">
          <ac:chgData name="Mubashir Iqbal" userId="e3a60d627ae95c16" providerId="LiveId" clId="{16330B28-2428-42CC-AFE6-DF8ADFED3905}" dt="2020-08-26T16:42:30.603" v="415" actId="403"/>
          <ac:spMkLst>
            <pc:docMk/>
            <pc:sldMk cId="3998135519" sldId="353"/>
            <ac:spMk id="9" creationId="{36826D1B-AD2C-4D2A-BFB0-9D3804E46C35}"/>
          </ac:spMkLst>
        </pc:spChg>
      </pc:sldChg>
      <pc:sldChg chg="addSp modSp mod">
        <pc:chgData name="Mubashir Iqbal" userId="e3a60d627ae95c16" providerId="LiveId" clId="{16330B28-2428-42CC-AFE6-DF8ADFED3905}" dt="2020-08-26T16:28:33.127" v="342" actId="20577"/>
        <pc:sldMkLst>
          <pc:docMk/>
          <pc:sldMk cId="1428944060" sldId="357"/>
        </pc:sldMkLst>
        <pc:spChg chg="add mod">
          <ac:chgData name="Mubashir Iqbal" userId="e3a60d627ae95c16" providerId="LiveId" clId="{16330B28-2428-42CC-AFE6-DF8ADFED3905}" dt="2020-08-26T16:28:33.127" v="342" actId="20577"/>
          <ac:spMkLst>
            <pc:docMk/>
            <pc:sldMk cId="1428944060" sldId="357"/>
            <ac:spMk id="4" creationId="{27ABF9EF-C25E-4E80-9FDA-5D66BB21AD0D}"/>
          </ac:spMkLst>
        </pc:spChg>
        <pc:spChg chg="mod">
          <ac:chgData name="Mubashir Iqbal" userId="e3a60d627ae95c16" providerId="LiveId" clId="{16330B28-2428-42CC-AFE6-DF8ADFED3905}" dt="2020-08-26T16:17:36.490" v="71" actId="20577"/>
          <ac:spMkLst>
            <pc:docMk/>
            <pc:sldMk cId="1428944060" sldId="357"/>
            <ac:spMk id="7" creationId="{28BEC10E-4BC7-4077-A7D9-921956C3932C}"/>
          </ac:spMkLst>
        </pc:spChg>
      </pc:sldChg>
      <pc:sldChg chg="modSp add mod">
        <pc:chgData name="Mubashir Iqbal" userId="e3a60d627ae95c16" providerId="LiveId" clId="{16330B28-2428-42CC-AFE6-DF8ADFED3905}" dt="2020-08-26T16:23:42.952" v="229" actId="1076"/>
        <pc:sldMkLst>
          <pc:docMk/>
          <pc:sldMk cId="1119783910" sldId="358"/>
        </pc:sldMkLst>
        <pc:spChg chg="mod">
          <ac:chgData name="Mubashir Iqbal" userId="e3a60d627ae95c16" providerId="LiveId" clId="{16330B28-2428-42CC-AFE6-DF8ADFED3905}" dt="2020-08-26T16:23:42.952" v="229" actId="1076"/>
          <ac:spMkLst>
            <pc:docMk/>
            <pc:sldMk cId="1119783910" sldId="358"/>
            <ac:spMk id="4" creationId="{28BEC10E-4BC7-4077-A7D9-921956C3932C}"/>
          </ac:spMkLst>
        </pc:spChg>
        <pc:spChg chg="mod">
          <ac:chgData name="Mubashir Iqbal" userId="e3a60d627ae95c16" providerId="LiveId" clId="{16330B28-2428-42CC-AFE6-DF8ADFED3905}" dt="2020-08-26T16:23:39.347" v="228" actId="1076"/>
          <ac:spMkLst>
            <pc:docMk/>
            <pc:sldMk cId="1119783910" sldId="358"/>
            <ac:spMk id="7" creationId="{28BEC10E-4BC7-4077-A7D9-921956C3932C}"/>
          </ac:spMkLst>
        </pc:spChg>
      </pc:sldChg>
      <pc:sldChg chg="modSp add mod">
        <pc:chgData name="Mubashir Iqbal" userId="e3a60d627ae95c16" providerId="LiveId" clId="{16330B28-2428-42CC-AFE6-DF8ADFED3905}" dt="2020-08-26T16:32:09.549" v="368" actId="11"/>
        <pc:sldMkLst>
          <pc:docMk/>
          <pc:sldMk cId="118047129" sldId="359"/>
        </pc:sldMkLst>
        <pc:spChg chg="mod">
          <ac:chgData name="Mubashir Iqbal" userId="e3a60d627ae95c16" providerId="LiveId" clId="{16330B28-2428-42CC-AFE6-DF8ADFED3905}" dt="2020-08-26T16:32:09.549" v="368" actId="11"/>
          <ac:spMkLst>
            <pc:docMk/>
            <pc:sldMk cId="118047129" sldId="359"/>
            <ac:spMk id="4" creationId="{28BEC10E-4BC7-4077-A7D9-921956C3932C}"/>
          </ac:spMkLst>
        </pc:spChg>
        <pc:spChg chg="mod">
          <ac:chgData name="Mubashir Iqbal" userId="e3a60d627ae95c16" providerId="LiveId" clId="{16330B28-2428-42CC-AFE6-DF8ADFED3905}" dt="2020-08-26T16:24:17.084" v="251" actId="20577"/>
          <ac:spMkLst>
            <pc:docMk/>
            <pc:sldMk cId="118047129" sldId="359"/>
            <ac:spMk id="7" creationId="{28BEC10E-4BC7-4077-A7D9-921956C3932C}"/>
          </ac:spMkLst>
        </pc:spChg>
      </pc:sldChg>
      <pc:sldChg chg="addSp delSp modSp add mod">
        <pc:chgData name="Mubashir Iqbal" userId="e3a60d627ae95c16" providerId="LiveId" clId="{16330B28-2428-42CC-AFE6-DF8ADFED3905}" dt="2020-08-30T06:18:56.503" v="578" actId="20577"/>
        <pc:sldMkLst>
          <pc:docMk/>
          <pc:sldMk cId="4156069992" sldId="360"/>
        </pc:sldMkLst>
        <pc:spChg chg="add mod">
          <ac:chgData name="Mubashir Iqbal" userId="e3a60d627ae95c16" providerId="LiveId" clId="{16330B28-2428-42CC-AFE6-DF8ADFED3905}" dt="2020-08-30T06:16:37.257" v="537" actId="20577"/>
          <ac:spMkLst>
            <pc:docMk/>
            <pc:sldMk cId="4156069992" sldId="360"/>
            <ac:spMk id="3" creationId="{EB366DBA-2ABA-4752-9E94-110FBD593552}"/>
          </ac:spMkLst>
        </pc:spChg>
        <pc:spChg chg="mod">
          <ac:chgData name="Mubashir Iqbal" userId="e3a60d627ae95c16" providerId="LiveId" clId="{16330B28-2428-42CC-AFE6-DF8ADFED3905}" dt="2020-08-30T06:18:56.503" v="578" actId="20577"/>
          <ac:spMkLst>
            <pc:docMk/>
            <pc:sldMk cId="4156069992" sldId="360"/>
            <ac:spMk id="4" creationId="{28BEC10E-4BC7-4077-A7D9-921956C3932C}"/>
          </ac:spMkLst>
        </pc:spChg>
        <pc:spChg chg="add mod">
          <ac:chgData name="Mubashir Iqbal" userId="e3a60d627ae95c16" providerId="LiveId" clId="{16330B28-2428-42CC-AFE6-DF8ADFED3905}" dt="2020-08-30T06:17:21.029" v="543" actId="20577"/>
          <ac:spMkLst>
            <pc:docMk/>
            <pc:sldMk cId="4156069992" sldId="360"/>
            <ac:spMk id="5" creationId="{71A303E5-0745-4F9D-9983-8391503650D5}"/>
          </ac:spMkLst>
        </pc:spChg>
        <pc:spChg chg="del mod">
          <ac:chgData name="Mubashir Iqbal" userId="e3a60d627ae95c16" providerId="LiveId" clId="{16330B28-2428-42CC-AFE6-DF8ADFED3905}" dt="2020-08-30T06:14:26.927" v="498"/>
          <ac:spMkLst>
            <pc:docMk/>
            <pc:sldMk cId="4156069992" sldId="360"/>
            <ac:spMk id="7" creationId="{28BEC10E-4BC7-4077-A7D9-921956C3932C}"/>
          </ac:spMkLst>
        </pc:spChg>
      </pc:sldChg>
      <pc:sldChg chg="add">
        <pc:chgData name="Mubashir Iqbal" userId="e3a60d627ae95c16" providerId="LiveId" clId="{16330B28-2428-42CC-AFE6-DF8ADFED3905}" dt="2020-08-26T16:40:52.547" v="386" actId="2890"/>
        <pc:sldMkLst>
          <pc:docMk/>
          <pc:sldMk cId="3520513636" sldId="361"/>
        </pc:sldMkLst>
      </pc:sldChg>
      <pc:sldChg chg="add">
        <pc:chgData name="Mubashir Iqbal" userId="e3a60d627ae95c16" providerId="LiveId" clId="{16330B28-2428-42CC-AFE6-DF8ADFED3905}" dt="2020-08-26T16:42:46.077" v="416" actId="2890"/>
        <pc:sldMkLst>
          <pc:docMk/>
          <pc:sldMk cId="2718478038" sldId="362"/>
        </pc:sldMkLst>
      </pc:sldChg>
      <pc:sldChg chg="add">
        <pc:chgData name="Mubashir Iqbal" userId="e3a60d627ae95c16" providerId="LiveId" clId="{16330B28-2428-42CC-AFE6-DF8ADFED3905}" dt="2020-08-26T16:42:46.473" v="417" actId="2890"/>
        <pc:sldMkLst>
          <pc:docMk/>
          <pc:sldMk cId="2256556506" sldId="363"/>
        </pc:sldMkLst>
      </pc:sldChg>
      <pc:sldChg chg="delSp modSp add mod">
        <pc:chgData name="Mubashir Iqbal" userId="e3a60d627ae95c16" providerId="LiveId" clId="{16330B28-2428-42CC-AFE6-DF8ADFED3905}" dt="2020-08-29T20:23:06.896" v="467" actId="20577"/>
        <pc:sldMkLst>
          <pc:docMk/>
          <pc:sldMk cId="1220501981" sldId="364"/>
        </pc:sldMkLst>
        <pc:spChg chg="mod">
          <ac:chgData name="Mubashir Iqbal" userId="e3a60d627ae95c16" providerId="LiveId" clId="{16330B28-2428-42CC-AFE6-DF8ADFED3905}" dt="2020-08-29T20:23:06.896" v="467" actId="20577"/>
          <ac:spMkLst>
            <pc:docMk/>
            <pc:sldMk cId="1220501981" sldId="364"/>
            <ac:spMk id="4" creationId="{28BEC10E-4BC7-4077-A7D9-921956C3932C}"/>
          </ac:spMkLst>
        </pc:spChg>
        <pc:spChg chg="del">
          <ac:chgData name="Mubashir Iqbal" userId="e3a60d627ae95c16" providerId="LiveId" clId="{16330B28-2428-42CC-AFE6-DF8ADFED3905}" dt="2020-08-26T16:46:37.931" v="420" actId="478"/>
          <ac:spMkLst>
            <pc:docMk/>
            <pc:sldMk cId="1220501981" sldId="364"/>
            <ac:spMk id="6" creationId="{28DFA837-4E6D-45B8-83F8-680863CB3626}"/>
          </ac:spMkLst>
        </pc:spChg>
        <pc:spChg chg="mod">
          <ac:chgData name="Mubashir Iqbal" userId="e3a60d627ae95c16" providerId="LiveId" clId="{16330B28-2428-42CC-AFE6-DF8ADFED3905}" dt="2020-08-26T16:46:31.264" v="419"/>
          <ac:spMkLst>
            <pc:docMk/>
            <pc:sldMk cId="1220501981" sldId="364"/>
            <ac:spMk id="7" creationId="{28BEC10E-4BC7-4077-A7D9-921956C3932C}"/>
          </ac:spMkLst>
        </pc:spChg>
        <pc:spChg chg="del">
          <ac:chgData name="Mubashir Iqbal" userId="e3a60d627ae95c16" providerId="LiveId" clId="{16330B28-2428-42CC-AFE6-DF8ADFED3905}" dt="2020-08-26T16:46:40.236" v="421" actId="478"/>
          <ac:spMkLst>
            <pc:docMk/>
            <pc:sldMk cId="1220501981" sldId="364"/>
            <ac:spMk id="8" creationId="{78C02BBC-98AA-4175-8460-986759A60266}"/>
          </ac:spMkLst>
        </pc:spChg>
      </pc:sldChg>
      <pc:sldChg chg="modSp add mod">
        <pc:chgData name="Mubashir Iqbal" userId="e3a60d627ae95c16" providerId="LiveId" clId="{16330B28-2428-42CC-AFE6-DF8ADFED3905}" dt="2020-08-29T20:26:27.194" v="494" actId="1076"/>
        <pc:sldMkLst>
          <pc:docMk/>
          <pc:sldMk cId="1231951370" sldId="365"/>
        </pc:sldMkLst>
        <pc:spChg chg="mod">
          <ac:chgData name="Mubashir Iqbal" userId="e3a60d627ae95c16" providerId="LiveId" clId="{16330B28-2428-42CC-AFE6-DF8ADFED3905}" dt="2020-08-29T20:26:19.596" v="493" actId="207"/>
          <ac:spMkLst>
            <pc:docMk/>
            <pc:sldMk cId="1231951370" sldId="365"/>
            <ac:spMk id="4" creationId="{28BEC10E-4BC7-4077-A7D9-921956C3932C}"/>
          </ac:spMkLst>
        </pc:spChg>
        <pc:spChg chg="mod">
          <ac:chgData name="Mubashir Iqbal" userId="e3a60d627ae95c16" providerId="LiveId" clId="{16330B28-2428-42CC-AFE6-DF8ADFED3905}" dt="2020-08-29T20:26:27.194" v="494" actId="1076"/>
          <ac:spMkLst>
            <pc:docMk/>
            <pc:sldMk cId="1231951370" sldId="365"/>
            <ac:spMk id="7" creationId="{28BEC10E-4BC7-4077-A7D9-921956C3932C}"/>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9-03T20:46:51"/>
    </inkml:context>
    <inkml:brush xml:id="br0">
      <inkml:brushProperty name="width" value="0.05" units="cm"/>
      <inkml:brushProperty name="height" value="0.05" units="cm"/>
      <inkml:brushProperty name="ignorePressure" value="1"/>
    </inkml:brush>
  </inkml:definitions>
  <inkml:trace contextRef="#ctx0" brushRef="#br0">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9627F4-3AF2-49DD-A042-4B460905E211}" type="datetimeFigureOut">
              <a:rPr lang="en-GB" smtClean="0"/>
              <a:t>16/09/2020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635E68-C8A0-4687-BBB9-9D0E9AE2241A}" type="slidenum">
              <a:rPr lang="en-GB" smtClean="0"/>
              <a:t>‹#›</a:t>
            </a:fld>
            <a:endParaRPr lang="en-GB"/>
          </a:p>
        </p:txBody>
      </p:sp>
    </p:spTree>
    <p:extLst>
      <p:ext uri="{BB962C8B-B14F-4D97-AF65-F5344CB8AC3E}">
        <p14:creationId xmlns:p14="http://schemas.microsoft.com/office/powerpoint/2010/main" val="85557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a:t>
            </a:fld>
            <a:endParaRPr lang="en-GB"/>
          </a:p>
        </p:txBody>
      </p:sp>
    </p:spTree>
    <p:extLst>
      <p:ext uri="{BB962C8B-B14F-4D97-AF65-F5344CB8AC3E}">
        <p14:creationId xmlns:p14="http://schemas.microsoft.com/office/powerpoint/2010/main" val="3631038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a:t>
            </a:fld>
            <a:endParaRPr lang="en-GB"/>
          </a:p>
        </p:txBody>
      </p:sp>
    </p:spTree>
    <p:extLst>
      <p:ext uri="{BB962C8B-B14F-4D97-AF65-F5344CB8AC3E}">
        <p14:creationId xmlns:p14="http://schemas.microsoft.com/office/powerpoint/2010/main" val="2986276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4</a:t>
            </a:fld>
            <a:endParaRPr lang="en-GB"/>
          </a:p>
        </p:txBody>
      </p:sp>
    </p:spTree>
    <p:extLst>
      <p:ext uri="{BB962C8B-B14F-4D97-AF65-F5344CB8AC3E}">
        <p14:creationId xmlns:p14="http://schemas.microsoft.com/office/powerpoint/2010/main" val="3462883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5</a:t>
            </a:fld>
            <a:endParaRPr lang="en-GB"/>
          </a:p>
        </p:txBody>
      </p:sp>
    </p:spTree>
    <p:extLst>
      <p:ext uri="{BB962C8B-B14F-4D97-AF65-F5344CB8AC3E}">
        <p14:creationId xmlns:p14="http://schemas.microsoft.com/office/powerpoint/2010/main" val="3671124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6</a:t>
            </a:fld>
            <a:endParaRPr lang="en-GB"/>
          </a:p>
        </p:txBody>
      </p:sp>
    </p:spTree>
    <p:extLst>
      <p:ext uri="{BB962C8B-B14F-4D97-AF65-F5344CB8AC3E}">
        <p14:creationId xmlns:p14="http://schemas.microsoft.com/office/powerpoint/2010/main" val="1154261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7</a:t>
            </a:fld>
            <a:endParaRPr lang="en-GB"/>
          </a:p>
        </p:txBody>
      </p:sp>
    </p:spTree>
    <p:extLst>
      <p:ext uri="{BB962C8B-B14F-4D97-AF65-F5344CB8AC3E}">
        <p14:creationId xmlns:p14="http://schemas.microsoft.com/office/powerpoint/2010/main" val="605413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8</a:t>
            </a:fld>
            <a:endParaRPr lang="en-GB"/>
          </a:p>
        </p:txBody>
      </p:sp>
    </p:spTree>
    <p:extLst>
      <p:ext uri="{BB962C8B-B14F-4D97-AF65-F5344CB8AC3E}">
        <p14:creationId xmlns:p14="http://schemas.microsoft.com/office/powerpoint/2010/main" val="3724829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9</a:t>
            </a:fld>
            <a:endParaRPr lang="en-GB"/>
          </a:p>
        </p:txBody>
      </p:sp>
    </p:spTree>
    <p:extLst>
      <p:ext uri="{BB962C8B-B14F-4D97-AF65-F5344CB8AC3E}">
        <p14:creationId xmlns:p14="http://schemas.microsoft.com/office/powerpoint/2010/main" val="3203987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10</a:t>
            </a:fld>
            <a:endParaRPr lang="en-GB"/>
          </a:p>
        </p:txBody>
      </p:sp>
    </p:spTree>
    <p:extLst>
      <p:ext uri="{BB962C8B-B14F-4D97-AF65-F5344CB8AC3E}">
        <p14:creationId xmlns:p14="http://schemas.microsoft.com/office/powerpoint/2010/main" val="1200027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11</a:t>
            </a:fld>
            <a:endParaRPr lang="en-GB"/>
          </a:p>
        </p:txBody>
      </p:sp>
    </p:spTree>
    <p:extLst>
      <p:ext uri="{BB962C8B-B14F-4D97-AF65-F5344CB8AC3E}">
        <p14:creationId xmlns:p14="http://schemas.microsoft.com/office/powerpoint/2010/main" val="3537494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12</a:t>
            </a:fld>
            <a:endParaRPr lang="en-GB"/>
          </a:p>
        </p:txBody>
      </p:sp>
    </p:spTree>
    <p:extLst>
      <p:ext uri="{BB962C8B-B14F-4D97-AF65-F5344CB8AC3E}">
        <p14:creationId xmlns:p14="http://schemas.microsoft.com/office/powerpoint/2010/main" val="995489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13</a:t>
            </a:fld>
            <a:endParaRPr lang="en-GB"/>
          </a:p>
        </p:txBody>
      </p:sp>
    </p:spTree>
    <p:extLst>
      <p:ext uri="{BB962C8B-B14F-4D97-AF65-F5344CB8AC3E}">
        <p14:creationId xmlns:p14="http://schemas.microsoft.com/office/powerpoint/2010/main" val="328241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14</a:t>
            </a:fld>
            <a:endParaRPr lang="en-GB"/>
          </a:p>
        </p:txBody>
      </p:sp>
    </p:spTree>
    <p:extLst>
      <p:ext uri="{BB962C8B-B14F-4D97-AF65-F5344CB8AC3E}">
        <p14:creationId xmlns:p14="http://schemas.microsoft.com/office/powerpoint/2010/main" val="567298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15</a:t>
            </a:fld>
            <a:endParaRPr lang="en-GB"/>
          </a:p>
        </p:txBody>
      </p:sp>
    </p:spTree>
    <p:extLst>
      <p:ext uri="{BB962C8B-B14F-4D97-AF65-F5344CB8AC3E}">
        <p14:creationId xmlns:p14="http://schemas.microsoft.com/office/powerpoint/2010/main" val="3699630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16</a:t>
            </a:fld>
            <a:endParaRPr lang="en-GB"/>
          </a:p>
        </p:txBody>
      </p:sp>
    </p:spTree>
    <p:extLst>
      <p:ext uri="{BB962C8B-B14F-4D97-AF65-F5344CB8AC3E}">
        <p14:creationId xmlns:p14="http://schemas.microsoft.com/office/powerpoint/2010/main" val="2196165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17</a:t>
            </a:fld>
            <a:endParaRPr lang="en-GB"/>
          </a:p>
        </p:txBody>
      </p:sp>
    </p:spTree>
    <p:extLst>
      <p:ext uri="{BB962C8B-B14F-4D97-AF65-F5344CB8AC3E}">
        <p14:creationId xmlns:p14="http://schemas.microsoft.com/office/powerpoint/2010/main" val="4176964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18</a:t>
            </a:fld>
            <a:endParaRPr lang="en-GB"/>
          </a:p>
        </p:txBody>
      </p:sp>
    </p:spTree>
    <p:extLst>
      <p:ext uri="{BB962C8B-B14F-4D97-AF65-F5344CB8AC3E}">
        <p14:creationId xmlns:p14="http://schemas.microsoft.com/office/powerpoint/2010/main" val="696072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19</a:t>
            </a:fld>
            <a:endParaRPr lang="en-GB"/>
          </a:p>
        </p:txBody>
      </p:sp>
    </p:spTree>
    <p:extLst>
      <p:ext uri="{BB962C8B-B14F-4D97-AF65-F5344CB8AC3E}">
        <p14:creationId xmlns:p14="http://schemas.microsoft.com/office/powerpoint/2010/main" val="1296805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20</a:t>
            </a:fld>
            <a:endParaRPr lang="en-GB"/>
          </a:p>
        </p:txBody>
      </p:sp>
    </p:spTree>
    <p:extLst>
      <p:ext uri="{BB962C8B-B14F-4D97-AF65-F5344CB8AC3E}">
        <p14:creationId xmlns:p14="http://schemas.microsoft.com/office/powerpoint/2010/main" val="700342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21</a:t>
            </a:fld>
            <a:endParaRPr lang="en-GB"/>
          </a:p>
        </p:txBody>
      </p:sp>
    </p:spTree>
    <p:extLst>
      <p:ext uri="{BB962C8B-B14F-4D97-AF65-F5344CB8AC3E}">
        <p14:creationId xmlns:p14="http://schemas.microsoft.com/office/powerpoint/2010/main" val="20896818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22</a:t>
            </a:fld>
            <a:endParaRPr lang="en-GB"/>
          </a:p>
        </p:txBody>
      </p:sp>
    </p:spTree>
    <p:extLst>
      <p:ext uri="{BB962C8B-B14F-4D97-AF65-F5344CB8AC3E}">
        <p14:creationId xmlns:p14="http://schemas.microsoft.com/office/powerpoint/2010/main" val="290918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23</a:t>
            </a:fld>
            <a:endParaRPr lang="en-GB"/>
          </a:p>
        </p:txBody>
      </p:sp>
    </p:spTree>
    <p:extLst>
      <p:ext uri="{BB962C8B-B14F-4D97-AF65-F5344CB8AC3E}">
        <p14:creationId xmlns:p14="http://schemas.microsoft.com/office/powerpoint/2010/main" val="2976353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24</a:t>
            </a:fld>
            <a:endParaRPr lang="en-GB"/>
          </a:p>
        </p:txBody>
      </p:sp>
    </p:spTree>
    <p:extLst>
      <p:ext uri="{BB962C8B-B14F-4D97-AF65-F5344CB8AC3E}">
        <p14:creationId xmlns:p14="http://schemas.microsoft.com/office/powerpoint/2010/main" val="3280370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25</a:t>
            </a:fld>
            <a:endParaRPr lang="en-GB"/>
          </a:p>
        </p:txBody>
      </p:sp>
    </p:spTree>
    <p:extLst>
      <p:ext uri="{BB962C8B-B14F-4D97-AF65-F5344CB8AC3E}">
        <p14:creationId xmlns:p14="http://schemas.microsoft.com/office/powerpoint/2010/main" val="34014079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26</a:t>
            </a:fld>
            <a:endParaRPr lang="en-GB"/>
          </a:p>
        </p:txBody>
      </p:sp>
    </p:spTree>
    <p:extLst>
      <p:ext uri="{BB962C8B-B14F-4D97-AF65-F5344CB8AC3E}">
        <p14:creationId xmlns:p14="http://schemas.microsoft.com/office/powerpoint/2010/main" val="3288834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27</a:t>
            </a:fld>
            <a:endParaRPr lang="en-GB"/>
          </a:p>
        </p:txBody>
      </p:sp>
    </p:spTree>
    <p:extLst>
      <p:ext uri="{BB962C8B-B14F-4D97-AF65-F5344CB8AC3E}">
        <p14:creationId xmlns:p14="http://schemas.microsoft.com/office/powerpoint/2010/main" val="1386985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28</a:t>
            </a:fld>
            <a:endParaRPr lang="en-GB"/>
          </a:p>
        </p:txBody>
      </p:sp>
    </p:spTree>
    <p:extLst>
      <p:ext uri="{BB962C8B-B14F-4D97-AF65-F5344CB8AC3E}">
        <p14:creationId xmlns:p14="http://schemas.microsoft.com/office/powerpoint/2010/main" val="37990541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29</a:t>
            </a:fld>
            <a:endParaRPr lang="en-GB"/>
          </a:p>
        </p:txBody>
      </p:sp>
    </p:spTree>
    <p:extLst>
      <p:ext uri="{BB962C8B-B14F-4D97-AF65-F5344CB8AC3E}">
        <p14:creationId xmlns:p14="http://schemas.microsoft.com/office/powerpoint/2010/main" val="2574209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30</a:t>
            </a:fld>
            <a:endParaRPr lang="en-GB"/>
          </a:p>
        </p:txBody>
      </p:sp>
    </p:spTree>
    <p:extLst>
      <p:ext uri="{BB962C8B-B14F-4D97-AF65-F5344CB8AC3E}">
        <p14:creationId xmlns:p14="http://schemas.microsoft.com/office/powerpoint/2010/main" val="2281048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31</a:t>
            </a:fld>
            <a:endParaRPr lang="en-GB"/>
          </a:p>
        </p:txBody>
      </p:sp>
    </p:spTree>
    <p:extLst>
      <p:ext uri="{BB962C8B-B14F-4D97-AF65-F5344CB8AC3E}">
        <p14:creationId xmlns:p14="http://schemas.microsoft.com/office/powerpoint/2010/main" val="33724000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32</a:t>
            </a:fld>
            <a:endParaRPr lang="en-GB"/>
          </a:p>
        </p:txBody>
      </p:sp>
    </p:spTree>
    <p:extLst>
      <p:ext uri="{BB962C8B-B14F-4D97-AF65-F5344CB8AC3E}">
        <p14:creationId xmlns:p14="http://schemas.microsoft.com/office/powerpoint/2010/main" val="16033682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635E68-C8A0-4687-BBB9-9D0E9AE2241A}" type="slidenum">
              <a:rPr lang="en-GB" smtClean="0"/>
              <a:t>33</a:t>
            </a:fld>
            <a:endParaRPr lang="en-GB"/>
          </a:p>
        </p:txBody>
      </p:sp>
    </p:spTree>
    <p:extLst>
      <p:ext uri="{BB962C8B-B14F-4D97-AF65-F5344CB8AC3E}">
        <p14:creationId xmlns:p14="http://schemas.microsoft.com/office/powerpoint/2010/main" val="4086078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6905288-366D-4CA2-B995-9766786DB683}" type="datetimeFigureOut">
              <a:rPr lang="en-GB" smtClean="0"/>
              <a:t>16/09/2020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2090235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6905288-366D-4CA2-B995-9766786DB683}" type="datetimeFigureOut">
              <a:rPr lang="en-GB" smtClean="0"/>
              <a:t>16/09/2020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1316087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905288-366D-4CA2-B995-9766786DB683}" type="datetimeFigureOut">
              <a:rPr lang="en-GB" smtClean="0"/>
              <a:t>16/09/2020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3652818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6905288-366D-4CA2-B995-9766786DB683}" type="datetimeFigureOut">
              <a:rPr lang="en-GB" smtClean="0"/>
              <a:t>16/09/2020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1356809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6905288-366D-4CA2-B995-9766786DB683}" type="datetimeFigureOut">
              <a:rPr lang="en-GB" smtClean="0"/>
              <a:t>16/09/2020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4077051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6905288-366D-4CA2-B995-9766786DB683}" type="datetimeFigureOut">
              <a:rPr lang="en-GB" smtClean="0"/>
              <a:t>16/09/2020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40035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905288-366D-4CA2-B995-9766786DB683}" type="datetimeFigureOut">
              <a:rPr lang="en-GB" smtClean="0"/>
              <a:t>16/09/2020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2796286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905288-366D-4CA2-B995-9766786DB683}" type="datetimeFigureOut">
              <a:rPr lang="en-GB" smtClean="0"/>
              <a:t>16/09/2020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455433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905288-366D-4CA2-B995-9766786DB683}" type="datetimeFigureOut">
              <a:rPr lang="en-GB" smtClean="0"/>
              <a:t>16/09/2020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4183233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6905288-366D-4CA2-B995-9766786DB683}" type="datetimeFigureOut">
              <a:rPr lang="en-GB" smtClean="0"/>
              <a:t>16/09/2020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4190855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6905288-366D-4CA2-B995-9766786DB683}" type="datetimeFigureOut">
              <a:rPr lang="en-GB" smtClean="0"/>
              <a:t>16/09/2020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1070AC-D561-4812-B66E-0E6C1587AF07}" type="slidenum">
              <a:rPr lang="en-GB" smtClean="0"/>
              <a:t>‹#›</a:t>
            </a:fld>
            <a:endParaRPr lang="en-GB"/>
          </a:p>
        </p:txBody>
      </p:sp>
    </p:spTree>
    <p:extLst>
      <p:ext uri="{BB962C8B-B14F-4D97-AF65-F5344CB8AC3E}">
        <p14:creationId xmlns:p14="http://schemas.microsoft.com/office/powerpoint/2010/main" val="3269762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5B910DF-B555-4D30-B35E-2297D59E32D0}" type="datetime1">
              <a:rPr lang="en-US" smtClean="0"/>
              <a:t>9/16/2020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a:t>Sample Footer Text</a:t>
            </a:r>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2522815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F2F1F9-9322-493A-A9EE-BB75692CE5F5}"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42416590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58DE51-4D5E-4D23-8181-86A5B05D5351}"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632237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399FCA-87F3-427A-B1A2-15346103C68A}" type="datetime1">
              <a:rPr lang="en-US" smtClean="0"/>
              <a:t>9/16/2020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2965678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3DF709-7E2D-49E6-A629-D8E3363D194F}" type="datetime1">
              <a:rPr lang="en-US" smtClean="0"/>
              <a:t>9/16/2020</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2044504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D0A921-9375-4BAA-A7C2-7975528669FA}" type="datetime1">
              <a:rPr lang="en-US" smtClean="0"/>
              <a:t>9/16/2020</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9543484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D25425-F285-48AE-A409-A618E3EEA628}" type="datetime1">
              <a:rPr lang="en-US" smtClean="0"/>
              <a:t>9/16/2020</a:t>
            </a:fld>
            <a:endParaRPr lang="en-US" dirty="0"/>
          </a:p>
        </p:txBody>
      </p:sp>
      <p:sp>
        <p:nvSpPr>
          <p:cNvPr id="3" name="Footer Placeholder 2"/>
          <p:cNvSpPr>
            <a:spLocks noGrp="1"/>
          </p:cNvSpPr>
          <p:nvPr>
            <p:ph type="ftr" sz="quarter" idx="11"/>
          </p:nvPr>
        </p:nvSpPr>
        <p:spPr/>
        <p:txBody>
          <a:bodyPr/>
          <a:lstStyle/>
          <a:p>
            <a:r>
              <a:rPr lang="en-US"/>
              <a:t>Sample Footer Text</a:t>
            </a:r>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271628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56A94D-7D6A-4378-93F6-A3A33186E34B}" type="datetime1">
              <a:rPr lang="en-US" smtClean="0"/>
              <a:t>9/16/2020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8060097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5FC0F9-687B-4417-9D77-CE2D7AD8C321}" type="datetime1">
              <a:rPr lang="en-US" smtClean="0"/>
              <a:t>9/16/2020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6583723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2DFD30-2122-4F4A-97B4-D0A849E36C5F}" type="datetime1">
              <a:rPr lang="en-US" smtClean="0"/>
              <a:t>9/16/2020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405725780"/>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32DFD30-2122-4F4A-97B4-D0A849E36C5F}"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2380002583"/>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32DFD30-2122-4F4A-97B4-D0A849E36C5F}"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77570569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2DFD30-2122-4F4A-97B4-D0A849E36C5F}"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253241730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32DFD30-2122-4F4A-97B4-D0A849E36C5F}" type="datetime1">
              <a:rPr lang="en-US" smtClean="0"/>
              <a:t>9/16/2020</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4000516726"/>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32DFD30-2122-4F4A-97B4-D0A849E36C5F}" type="datetime1">
              <a:rPr lang="en-US" smtClean="0"/>
              <a:t>9/16/2020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332029506"/>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9D1D79F-E600-4AC1-A639-0B9FB8286C38}"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21915055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90F5D60-A842-4D08-9D7D-A7A57AB501A2}" type="datetime1">
              <a:rPr lang="en-US" smtClean="0"/>
              <a:t>9/16/2020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401872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905288-366D-4CA2-B995-9766786DB683}" type="datetimeFigureOut">
              <a:rPr lang="en-GB" smtClean="0"/>
              <a:t>16/09/2020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1070AC-D561-4812-B66E-0E6C1587AF07}" type="slidenum">
              <a:rPr lang="en-GB" smtClean="0"/>
              <a:t>‹#›</a:t>
            </a:fld>
            <a:endParaRPr lang="en-GB"/>
          </a:p>
        </p:txBody>
      </p:sp>
    </p:spTree>
    <p:extLst>
      <p:ext uri="{BB962C8B-B14F-4D97-AF65-F5344CB8AC3E}">
        <p14:creationId xmlns:p14="http://schemas.microsoft.com/office/powerpoint/2010/main" val="3476942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32DFD30-2122-4F4A-97B4-D0A849E36C5F}" type="datetime1">
              <a:rPr lang="en-US" smtClean="0"/>
              <a:t>9/16/2020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Sample Footer Text</a:t>
            </a:r>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39479220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customXml" Target="../ink/ink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4EE7F-8F7E-4C31-8C55-25BF14F866C5}"/>
              </a:ext>
            </a:extLst>
          </p:cNvPr>
          <p:cNvSpPr>
            <a:spLocks noGrp="1"/>
          </p:cNvSpPr>
          <p:nvPr>
            <p:ph type="ctrTitle"/>
          </p:nvPr>
        </p:nvSpPr>
        <p:spPr>
          <a:xfrm>
            <a:off x="7007145" y="1241266"/>
            <a:ext cx="4535926" cy="1703953"/>
          </a:xfrm>
        </p:spPr>
        <p:txBody>
          <a:bodyPr>
            <a:normAutofit fontScale="90000"/>
          </a:bodyPr>
          <a:lstStyle/>
          <a:p>
            <a:r>
              <a:rPr lang="en-US" b="1" dirty="0">
                <a:solidFill>
                  <a:srgbClr val="EBEBEB"/>
                </a:solidFill>
              </a:rPr>
              <a:t>Accounting &amp; Auditing II</a:t>
            </a:r>
          </a:p>
        </p:txBody>
      </p:sp>
      <p:sp>
        <p:nvSpPr>
          <p:cNvPr id="3" name="Subtitle 2">
            <a:extLst>
              <a:ext uri="{FF2B5EF4-FFF2-40B4-BE49-F238E27FC236}">
                <a16:creationId xmlns:a16="http://schemas.microsoft.com/office/drawing/2014/main" id="{FBBC5713-D879-463D-ACE6-3E75B12B9582}"/>
              </a:ext>
            </a:extLst>
          </p:cNvPr>
          <p:cNvSpPr>
            <a:spLocks noGrp="1"/>
          </p:cNvSpPr>
          <p:nvPr>
            <p:ph type="subTitle" idx="1"/>
          </p:nvPr>
        </p:nvSpPr>
        <p:spPr>
          <a:xfrm>
            <a:off x="7007350" y="2943162"/>
            <a:ext cx="4535926" cy="1622322"/>
          </a:xfrm>
          <a:effectLst>
            <a:glow rad="228600">
              <a:schemeClr val="accent1">
                <a:satMod val="175000"/>
                <a:alpha val="40000"/>
              </a:schemeClr>
            </a:glow>
          </a:effectLst>
        </p:spPr>
        <p:txBody>
          <a:bodyPr>
            <a:normAutofit/>
          </a:bodyPr>
          <a:lstStyle/>
          <a:p>
            <a:r>
              <a:rPr lang="en-US" sz="3600" b="1" dirty="0"/>
              <a:t>Cost accounting</a:t>
            </a:r>
          </a:p>
          <a:p>
            <a:endParaRPr lang="en-US" dirty="0"/>
          </a:p>
        </p:txBody>
      </p:sp>
      <p:grpSp>
        <p:nvGrpSpPr>
          <p:cNvPr id="11" name="Group 10">
            <a:extLst>
              <a:ext uri="{FF2B5EF4-FFF2-40B4-BE49-F238E27FC236}">
                <a16:creationId xmlns:a16="http://schemas.microsoft.com/office/drawing/2014/main" id="{7E2D86BB-893F-471B-AD66-50E01777C0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3" y="396837"/>
            <a:ext cx="6451503" cy="6058999"/>
            <a:chOff x="423333" y="396837"/>
            <a:chExt cx="6451503" cy="6058999"/>
          </a:xfrm>
        </p:grpSpPr>
        <p:sp>
          <p:nvSpPr>
            <p:cNvPr id="12" name="Rectangle 11">
              <a:extLst>
                <a:ext uri="{FF2B5EF4-FFF2-40B4-BE49-F238E27FC236}">
                  <a16:creationId xmlns:a16="http://schemas.microsoft.com/office/drawing/2014/main" id="{61E3F80D-79C6-468A-83E4-3FEA58556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3" y="402165"/>
              <a:ext cx="52293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009504C1-96CE-44B4-8DF0-613CF9D1D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3161515"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4" name="Freeform 5">
              <a:extLst>
                <a:ext uri="{FF2B5EF4-FFF2-40B4-BE49-F238E27FC236}">
                  <a16:creationId xmlns:a16="http://schemas.microsoft.com/office/drawing/2014/main" id="{1F299836-4C10-4395-B386-C0FA537C41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5004670"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6" name="Picture 5" descr="A picture containing drawing&#10;&#10;Description automatically generated">
            <a:extLst>
              <a:ext uri="{FF2B5EF4-FFF2-40B4-BE49-F238E27FC236}">
                <a16:creationId xmlns:a16="http://schemas.microsoft.com/office/drawing/2014/main" id="{8AFADB08-135E-40D8-A988-FE0C1A187F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763" y="384432"/>
            <a:ext cx="1782293" cy="1453034"/>
          </a:xfrm>
          <a:prstGeom prst="rect">
            <a:avLst/>
          </a:prstGeom>
        </p:spPr>
      </p:pic>
      <p:sp>
        <p:nvSpPr>
          <p:cNvPr id="50" name="TextBox 49">
            <a:extLst>
              <a:ext uri="{FF2B5EF4-FFF2-40B4-BE49-F238E27FC236}">
                <a16:creationId xmlns:a16="http://schemas.microsoft.com/office/drawing/2014/main" id="{4731BF88-E53D-4FF7-A53D-2E2A5F86A615}"/>
              </a:ext>
            </a:extLst>
          </p:cNvPr>
          <p:cNvSpPr txBox="1"/>
          <p:nvPr/>
        </p:nvSpPr>
        <p:spPr>
          <a:xfrm>
            <a:off x="7007145" y="4128135"/>
            <a:ext cx="479937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800" b="1" dirty="0">
                <a:solidFill>
                  <a:prstClr val="white"/>
                </a:solidFill>
                <a:latin typeface="Franklin Gothic Book" panose="020B0503020102020204"/>
              </a:rPr>
              <a:t>Job Order Costing</a:t>
            </a:r>
            <a:endParaRPr kumimoji="0" lang="en-US" sz="2800" b="1" i="0" u="none" strike="noStrike" kern="1200" cap="none" spc="0" normalizeH="0" baseline="0" noProof="0" dirty="0">
              <a:ln>
                <a:noFill/>
              </a:ln>
              <a:solidFill>
                <a:prstClr val="white"/>
              </a:solidFill>
              <a:effectLst/>
              <a:uLnTx/>
              <a:uFillTx/>
              <a:latin typeface="Franklin Gothic Book" panose="020B0503020102020204"/>
              <a:ea typeface="+mn-ea"/>
              <a:cs typeface="+mn-cs"/>
            </a:endParaRPr>
          </a:p>
        </p:txBody>
      </p:sp>
      <p:cxnSp>
        <p:nvCxnSpPr>
          <p:cNvPr id="10" name="Straight Connector 9">
            <a:extLst>
              <a:ext uri="{FF2B5EF4-FFF2-40B4-BE49-F238E27FC236}">
                <a16:creationId xmlns:a16="http://schemas.microsoft.com/office/drawing/2014/main" id="{00BC1CB9-A375-4967-8A07-965DAFFC2233}"/>
              </a:ext>
            </a:extLst>
          </p:cNvPr>
          <p:cNvCxnSpPr>
            <a:cxnSpLocks/>
            <a:stCxn id="3" idx="1"/>
          </p:cNvCxnSpPr>
          <p:nvPr/>
        </p:nvCxnSpPr>
        <p:spPr>
          <a:xfrm>
            <a:off x="7007349" y="3754323"/>
            <a:ext cx="4023360"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67487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30A3D2-C760-402B-ABB7-BA4867B737BF}"/>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COST ACCOUNTING CONCEPTS</a:t>
            </a:r>
          </a:p>
        </p:txBody>
      </p:sp>
      <p:sp>
        <p:nvSpPr>
          <p:cNvPr id="5" name="TextBox 4">
            <a:extLst>
              <a:ext uri="{FF2B5EF4-FFF2-40B4-BE49-F238E27FC236}">
                <a16:creationId xmlns:a16="http://schemas.microsoft.com/office/drawing/2014/main" id="{3C63FF11-3322-4083-BA87-72C92C443C13}"/>
              </a:ext>
            </a:extLst>
          </p:cNvPr>
          <p:cNvSpPr txBox="1"/>
          <p:nvPr/>
        </p:nvSpPr>
        <p:spPr>
          <a:xfrm>
            <a:off x="3325091" y="1058569"/>
            <a:ext cx="8666018" cy="1138773"/>
          </a:xfrm>
          <a:prstGeom prst="rect">
            <a:avLst/>
          </a:prstGeom>
          <a:noFill/>
        </p:spPr>
        <p:txBody>
          <a:bodyPr wrap="square">
            <a:spAutoFit/>
          </a:bodyPr>
          <a:lstStyle/>
          <a:p>
            <a:pPr algn="l"/>
            <a:r>
              <a:rPr lang="en-US" sz="3200" b="1" i="1" u="none" strike="noStrike" baseline="0" dirty="0">
                <a:solidFill>
                  <a:srgbClr val="009A00"/>
                </a:solidFill>
                <a:latin typeface="GoudyStd-BoldItalic"/>
              </a:rPr>
              <a:t>Manufacturing Costs</a:t>
            </a:r>
          </a:p>
          <a:p>
            <a:pPr algn="l"/>
            <a:r>
              <a:rPr lang="en-US" sz="1800" b="0" i="0" u="none" strike="noStrike" baseline="0" dirty="0">
                <a:solidFill>
                  <a:srgbClr val="000000"/>
                </a:solidFill>
                <a:latin typeface="TimesLTStd-Roman"/>
              </a:rPr>
              <a:t>Most manufacturing companies separate manufacturing costs into three broad categories:</a:t>
            </a:r>
          </a:p>
          <a:p>
            <a:pPr algn="l"/>
            <a:r>
              <a:rPr lang="en-US" sz="1800" b="0" i="0" u="none" strike="noStrike" baseline="0" dirty="0">
                <a:solidFill>
                  <a:srgbClr val="000000"/>
                </a:solidFill>
                <a:latin typeface="TimesLTStd-Roman"/>
              </a:rPr>
              <a:t>direct materials, direct labor, and manufacturing overhead</a:t>
            </a:r>
            <a:endParaRPr lang="en-US" dirty="0"/>
          </a:p>
        </p:txBody>
      </p:sp>
      <p:sp>
        <p:nvSpPr>
          <p:cNvPr id="7" name="TextBox 6">
            <a:extLst>
              <a:ext uri="{FF2B5EF4-FFF2-40B4-BE49-F238E27FC236}">
                <a16:creationId xmlns:a16="http://schemas.microsoft.com/office/drawing/2014/main" id="{7498BCF0-FB36-4CB8-AE3A-90A802AC17FB}"/>
              </a:ext>
            </a:extLst>
          </p:cNvPr>
          <p:cNvSpPr txBox="1"/>
          <p:nvPr/>
        </p:nvSpPr>
        <p:spPr>
          <a:xfrm>
            <a:off x="3325091" y="2273865"/>
            <a:ext cx="8575964" cy="800219"/>
          </a:xfrm>
          <a:prstGeom prst="rect">
            <a:avLst/>
          </a:prstGeom>
          <a:noFill/>
        </p:spPr>
        <p:txBody>
          <a:bodyPr wrap="square">
            <a:spAutoFit/>
          </a:bodyPr>
          <a:lstStyle/>
          <a:p>
            <a:pPr algn="l"/>
            <a:r>
              <a:rPr lang="en-US" sz="2800" b="1" i="0" u="none" strike="noStrike" baseline="0" dirty="0">
                <a:solidFill>
                  <a:srgbClr val="009A00"/>
                </a:solidFill>
                <a:latin typeface="GoudyStd-Bold"/>
              </a:rPr>
              <a:t>Direct Materials </a:t>
            </a:r>
            <a:r>
              <a:rPr lang="en-US" sz="1800" b="0" i="0" u="none" strike="noStrike" baseline="0" dirty="0">
                <a:solidFill>
                  <a:srgbClr val="000000"/>
                </a:solidFill>
                <a:latin typeface="TimesLTStd-Roman"/>
              </a:rPr>
              <a:t>The materials that go into the final product are called </a:t>
            </a:r>
            <a:r>
              <a:rPr lang="en-US" sz="1800" b="1" i="0" u="none" strike="noStrike" baseline="0" dirty="0">
                <a:solidFill>
                  <a:srgbClr val="000000"/>
                </a:solidFill>
                <a:latin typeface="TimesLTStd-Bold"/>
              </a:rPr>
              <a:t>raw materials</a:t>
            </a:r>
          </a:p>
        </p:txBody>
      </p:sp>
      <p:sp>
        <p:nvSpPr>
          <p:cNvPr id="9" name="TextBox 8">
            <a:extLst>
              <a:ext uri="{FF2B5EF4-FFF2-40B4-BE49-F238E27FC236}">
                <a16:creationId xmlns:a16="http://schemas.microsoft.com/office/drawing/2014/main" id="{0BE10458-ABA2-48B7-92F0-B686ECD3A064}"/>
              </a:ext>
            </a:extLst>
          </p:cNvPr>
          <p:cNvSpPr txBox="1"/>
          <p:nvPr/>
        </p:nvSpPr>
        <p:spPr>
          <a:xfrm>
            <a:off x="3325091" y="3027496"/>
            <a:ext cx="8763000" cy="800219"/>
          </a:xfrm>
          <a:prstGeom prst="rect">
            <a:avLst/>
          </a:prstGeom>
          <a:noFill/>
        </p:spPr>
        <p:txBody>
          <a:bodyPr wrap="square">
            <a:spAutoFit/>
          </a:bodyPr>
          <a:lstStyle/>
          <a:p>
            <a:pPr algn="l"/>
            <a:r>
              <a:rPr lang="en-US" sz="2800" b="1" i="0" u="none" strike="noStrike" baseline="0" dirty="0">
                <a:solidFill>
                  <a:srgbClr val="009A00"/>
                </a:solidFill>
                <a:latin typeface="GoudyStd-Bold"/>
              </a:rPr>
              <a:t>Direct Labor </a:t>
            </a:r>
            <a:r>
              <a:rPr lang="en-US" sz="1800" b="1" i="0" u="none" strike="noStrike" baseline="0" dirty="0">
                <a:solidFill>
                  <a:srgbClr val="000000"/>
                </a:solidFill>
                <a:latin typeface="TimesLTStd-Bold"/>
              </a:rPr>
              <a:t>Direct labor </a:t>
            </a:r>
            <a:r>
              <a:rPr lang="en-US" sz="1800" b="0" i="0" u="none" strike="noStrike" baseline="0" dirty="0">
                <a:solidFill>
                  <a:srgbClr val="000000"/>
                </a:solidFill>
                <a:latin typeface="TimesLTStd-Roman"/>
              </a:rPr>
              <a:t>consists of labor costs that can be easily (i.e., physically</a:t>
            </a:r>
          </a:p>
          <a:p>
            <a:pPr algn="l"/>
            <a:r>
              <a:rPr lang="en-US" sz="1800" b="0" i="0" u="none" strike="noStrike" baseline="0" dirty="0">
                <a:solidFill>
                  <a:srgbClr val="000000"/>
                </a:solidFill>
                <a:latin typeface="TimesLTStd-Roman"/>
              </a:rPr>
              <a:t>and conveniently) traced to individual units of product.</a:t>
            </a:r>
            <a:endParaRPr lang="en-US" dirty="0"/>
          </a:p>
        </p:txBody>
      </p:sp>
      <p:sp>
        <p:nvSpPr>
          <p:cNvPr id="11" name="TextBox 10">
            <a:extLst>
              <a:ext uri="{FF2B5EF4-FFF2-40B4-BE49-F238E27FC236}">
                <a16:creationId xmlns:a16="http://schemas.microsoft.com/office/drawing/2014/main" id="{3293538C-3136-4E79-9A94-425F156C5650}"/>
              </a:ext>
            </a:extLst>
          </p:cNvPr>
          <p:cNvSpPr txBox="1"/>
          <p:nvPr/>
        </p:nvSpPr>
        <p:spPr>
          <a:xfrm>
            <a:off x="3325090" y="3827715"/>
            <a:ext cx="8430491" cy="1908215"/>
          </a:xfrm>
          <a:prstGeom prst="rect">
            <a:avLst/>
          </a:prstGeom>
          <a:noFill/>
        </p:spPr>
        <p:txBody>
          <a:bodyPr wrap="square">
            <a:spAutoFit/>
          </a:bodyPr>
          <a:lstStyle/>
          <a:p>
            <a:pPr algn="just"/>
            <a:r>
              <a:rPr lang="en-US" sz="2800" b="1" i="0" u="none" strike="noStrike" baseline="0" dirty="0">
                <a:solidFill>
                  <a:srgbClr val="009A00"/>
                </a:solidFill>
                <a:latin typeface="GoudyStd-Bold"/>
              </a:rPr>
              <a:t>Manufacturing Overhead </a:t>
            </a:r>
            <a:r>
              <a:rPr lang="en-US" sz="1800" b="1" i="0" u="none" strike="noStrike" baseline="0" dirty="0">
                <a:solidFill>
                  <a:srgbClr val="000000"/>
                </a:solidFill>
                <a:latin typeface="TimesLTStd-Bold"/>
              </a:rPr>
              <a:t>Manufacturing overhead , </a:t>
            </a:r>
            <a:r>
              <a:rPr lang="en-US" sz="1800" b="0" i="0" u="none" strike="noStrike" baseline="0" dirty="0">
                <a:solidFill>
                  <a:srgbClr val="000000"/>
                </a:solidFill>
                <a:latin typeface="TimesLTStd-Roman"/>
              </a:rPr>
              <a:t>the third element of manufacturing cost, includes all manufacturing costs except direct materials and direct labor.</a:t>
            </a:r>
          </a:p>
          <a:p>
            <a:pPr algn="just"/>
            <a:r>
              <a:rPr lang="en-US" sz="1800" b="0" i="0" u="none" strike="noStrike" baseline="0" dirty="0">
                <a:solidFill>
                  <a:srgbClr val="000000"/>
                </a:solidFill>
                <a:latin typeface="TimesLTStd-Roman"/>
              </a:rPr>
              <a:t>Manufacturing overhead includes items such as indirect materials; indirect labor; maintenance and repairs on production equipment; and heat and light, property taxes, depreciation, and insurance on manufacturing facilities</a:t>
            </a:r>
            <a:endParaRPr lang="en-US" dirty="0"/>
          </a:p>
        </p:txBody>
      </p:sp>
    </p:spTree>
    <p:extLst>
      <p:ext uri="{BB962C8B-B14F-4D97-AF65-F5344CB8AC3E}">
        <p14:creationId xmlns:p14="http://schemas.microsoft.com/office/powerpoint/2010/main" val="3998135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182CC4-AB1D-4C9C-AF30-9CF6E83C6736}"/>
              </a:ext>
            </a:extLst>
          </p:cNvPr>
          <p:cNvSpPr txBox="1"/>
          <p:nvPr/>
        </p:nvSpPr>
        <p:spPr>
          <a:xfrm>
            <a:off x="3332019" y="1044806"/>
            <a:ext cx="8742216" cy="2554545"/>
          </a:xfrm>
          <a:prstGeom prst="rect">
            <a:avLst/>
          </a:prstGeom>
          <a:noFill/>
        </p:spPr>
        <p:txBody>
          <a:bodyPr wrap="square">
            <a:spAutoFit/>
          </a:bodyPr>
          <a:lstStyle/>
          <a:p>
            <a:pPr algn="just"/>
            <a:r>
              <a:rPr lang="en-US" sz="4000" b="1" i="1" u="none" strike="noStrike" baseline="0" dirty="0">
                <a:solidFill>
                  <a:srgbClr val="009A00"/>
                </a:solidFill>
                <a:latin typeface="GoudyStd-BoldItalic"/>
              </a:rPr>
              <a:t>Nonmanufacturing Costs</a:t>
            </a:r>
          </a:p>
          <a:p>
            <a:pPr algn="just"/>
            <a:r>
              <a:rPr lang="en-US" sz="2400" b="0" i="0" u="none" strike="noStrike" baseline="0" dirty="0">
                <a:solidFill>
                  <a:srgbClr val="000000"/>
                </a:solidFill>
                <a:latin typeface="TimesLTStd-Roman"/>
              </a:rPr>
              <a:t>Nonmanufacturing costs are often divided into two categories </a:t>
            </a:r>
            <a:r>
              <a:rPr lang="en-US" sz="2400" b="0" i="1" u="none" strike="noStrike" baseline="0" dirty="0">
                <a:solidFill>
                  <a:srgbClr val="000000"/>
                </a:solidFill>
                <a:latin typeface="TimesLTStd-Italic"/>
              </a:rPr>
              <a:t>selling costs </a:t>
            </a:r>
            <a:r>
              <a:rPr lang="en-US" sz="2400" b="0" i="0" u="none" strike="noStrike" baseline="0" dirty="0">
                <a:solidFill>
                  <a:srgbClr val="000000"/>
                </a:solidFill>
                <a:latin typeface="TimesLTStd-Roman"/>
              </a:rPr>
              <a:t>and </a:t>
            </a:r>
            <a:r>
              <a:rPr lang="en-US" sz="2400" b="0" i="1" u="none" strike="noStrike" baseline="0" dirty="0">
                <a:solidFill>
                  <a:srgbClr val="000000"/>
                </a:solidFill>
                <a:latin typeface="TimesLTStd-Italic"/>
              </a:rPr>
              <a:t>administrative costs. </a:t>
            </a:r>
          </a:p>
          <a:p>
            <a:pPr algn="just"/>
            <a:endParaRPr lang="en-US" sz="2400" i="1" dirty="0">
              <a:solidFill>
                <a:srgbClr val="000000"/>
              </a:solidFill>
              <a:latin typeface="TimesLTStd-Italic"/>
            </a:endParaRPr>
          </a:p>
          <a:p>
            <a:pPr algn="just"/>
            <a:r>
              <a:rPr lang="en-US" sz="2400" b="1" i="0" u="none" strike="noStrike" baseline="0" dirty="0">
                <a:solidFill>
                  <a:srgbClr val="000000"/>
                </a:solidFill>
                <a:latin typeface="TimesLTStd-Bold"/>
              </a:rPr>
              <a:t>Selling costs </a:t>
            </a:r>
            <a:r>
              <a:rPr lang="en-US" sz="2400" b="0" i="0" u="none" strike="noStrike" baseline="0" dirty="0">
                <a:solidFill>
                  <a:srgbClr val="000000"/>
                </a:solidFill>
                <a:latin typeface="TimesLTStd-Roman"/>
              </a:rPr>
              <a:t>include all costs that are incurred to secure customer</a:t>
            </a:r>
          </a:p>
          <a:p>
            <a:pPr algn="just"/>
            <a:r>
              <a:rPr lang="en-US" sz="2400" b="0" i="0" u="none" strike="noStrike" baseline="0" dirty="0">
                <a:solidFill>
                  <a:srgbClr val="000000"/>
                </a:solidFill>
                <a:latin typeface="TimesLTStd-Roman"/>
              </a:rPr>
              <a:t>orders and get the finished product to the customer</a:t>
            </a:r>
            <a:endParaRPr lang="en-US" sz="2400" dirty="0"/>
          </a:p>
        </p:txBody>
      </p:sp>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COST ACCOUNTING CONCEPTS</a:t>
            </a:r>
          </a:p>
        </p:txBody>
      </p:sp>
      <p:sp>
        <p:nvSpPr>
          <p:cNvPr id="7" name="TextBox 6">
            <a:extLst>
              <a:ext uri="{FF2B5EF4-FFF2-40B4-BE49-F238E27FC236}">
                <a16:creationId xmlns:a16="http://schemas.microsoft.com/office/drawing/2014/main" id="{BF7F5D74-0BDD-479A-B582-E6383126BD1B}"/>
              </a:ext>
            </a:extLst>
          </p:cNvPr>
          <p:cNvSpPr txBox="1"/>
          <p:nvPr/>
        </p:nvSpPr>
        <p:spPr>
          <a:xfrm>
            <a:off x="3332018" y="3803073"/>
            <a:ext cx="8742217" cy="1200329"/>
          </a:xfrm>
          <a:prstGeom prst="rect">
            <a:avLst/>
          </a:prstGeom>
          <a:noFill/>
        </p:spPr>
        <p:txBody>
          <a:bodyPr wrap="square">
            <a:spAutoFit/>
          </a:bodyPr>
          <a:lstStyle/>
          <a:p>
            <a:pPr algn="just"/>
            <a:r>
              <a:rPr lang="en-US" sz="2400" b="1" i="0" u="none" strike="noStrike" baseline="0" dirty="0">
                <a:latin typeface="TimesLTStd-Bold"/>
              </a:rPr>
              <a:t>Administrative costs </a:t>
            </a:r>
            <a:r>
              <a:rPr lang="en-US" sz="2400" b="0" i="0" u="none" strike="noStrike" baseline="0" dirty="0">
                <a:latin typeface="TimesLTStd-Roman"/>
              </a:rPr>
              <a:t>include all costs associated with the </a:t>
            </a:r>
            <a:r>
              <a:rPr lang="en-US" sz="2400" b="0" i="1" u="none" strike="noStrike" baseline="0" dirty="0">
                <a:latin typeface="TimesLTStd-Italic"/>
              </a:rPr>
              <a:t>general management </a:t>
            </a:r>
            <a:r>
              <a:rPr lang="en-US" sz="2400" b="0" i="0" u="none" strike="noStrike" baseline="0" dirty="0">
                <a:latin typeface="TimesLTStd-Roman"/>
              </a:rPr>
              <a:t>of an organization rather than with manufacturing or selling</a:t>
            </a:r>
            <a:endParaRPr lang="en-US" sz="2400" dirty="0"/>
          </a:p>
        </p:txBody>
      </p:sp>
    </p:spTree>
    <p:extLst>
      <p:ext uri="{BB962C8B-B14F-4D97-AF65-F5344CB8AC3E}">
        <p14:creationId xmlns:p14="http://schemas.microsoft.com/office/powerpoint/2010/main" val="869604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182CC4-AB1D-4C9C-AF30-9CF6E83C6736}"/>
              </a:ext>
            </a:extLst>
          </p:cNvPr>
          <p:cNvSpPr txBox="1"/>
          <p:nvPr/>
        </p:nvSpPr>
        <p:spPr>
          <a:xfrm>
            <a:off x="3332019" y="1044806"/>
            <a:ext cx="8742216" cy="2062103"/>
          </a:xfrm>
          <a:prstGeom prst="rect">
            <a:avLst/>
          </a:prstGeom>
          <a:noFill/>
        </p:spPr>
        <p:txBody>
          <a:bodyPr wrap="square">
            <a:spAutoFit/>
          </a:bodyPr>
          <a:lstStyle/>
          <a:p>
            <a:pPr algn="l"/>
            <a:r>
              <a:rPr lang="en-US" sz="3200" b="1" i="1" u="none" strike="noStrike" baseline="0" dirty="0">
                <a:solidFill>
                  <a:srgbClr val="009A00"/>
                </a:solidFill>
                <a:latin typeface="GoudyStd-BoldItalic"/>
              </a:rPr>
              <a:t>Product Costs</a:t>
            </a:r>
          </a:p>
          <a:p>
            <a:pPr algn="just"/>
            <a:r>
              <a:rPr lang="en-US" sz="2400" b="0" i="0" u="none" strike="noStrike" baseline="0" dirty="0">
                <a:solidFill>
                  <a:srgbClr val="000000"/>
                </a:solidFill>
                <a:latin typeface="TimesLTStd-Roman"/>
              </a:rPr>
              <a:t>For financial accounting purposes, </a:t>
            </a:r>
            <a:r>
              <a:rPr lang="en-US" sz="2400" b="1" i="0" u="none" strike="noStrike" baseline="0" dirty="0">
                <a:solidFill>
                  <a:srgbClr val="000000"/>
                </a:solidFill>
                <a:latin typeface="TimesLTStd-Bold"/>
              </a:rPr>
              <a:t>product costs </a:t>
            </a:r>
            <a:r>
              <a:rPr lang="en-US" sz="2400" b="0" i="0" u="none" strike="noStrike" baseline="0" dirty="0">
                <a:solidFill>
                  <a:srgbClr val="000000"/>
                </a:solidFill>
                <a:latin typeface="TimesLTStd-Roman"/>
              </a:rPr>
              <a:t>include all costs involved in acquiring or making a product. In the case of manufactured goods, these costs consist of direct materials, direct labor, and manufacturing overhead</a:t>
            </a:r>
            <a:endParaRPr lang="en-US" sz="3200" dirty="0"/>
          </a:p>
        </p:txBody>
      </p:sp>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COST ACCOUNTING CONCEPTS</a:t>
            </a:r>
          </a:p>
        </p:txBody>
      </p:sp>
      <p:sp>
        <p:nvSpPr>
          <p:cNvPr id="6" name="TextBox 5">
            <a:extLst>
              <a:ext uri="{FF2B5EF4-FFF2-40B4-BE49-F238E27FC236}">
                <a16:creationId xmlns:a16="http://schemas.microsoft.com/office/drawing/2014/main" id="{E85A0D8E-3086-419B-9506-A342CA60BB4F}"/>
              </a:ext>
            </a:extLst>
          </p:cNvPr>
          <p:cNvSpPr txBox="1"/>
          <p:nvPr/>
        </p:nvSpPr>
        <p:spPr>
          <a:xfrm>
            <a:off x="3283528" y="3344752"/>
            <a:ext cx="8742216" cy="2062103"/>
          </a:xfrm>
          <a:prstGeom prst="rect">
            <a:avLst/>
          </a:prstGeom>
          <a:noFill/>
        </p:spPr>
        <p:txBody>
          <a:bodyPr wrap="square">
            <a:spAutoFit/>
          </a:bodyPr>
          <a:lstStyle/>
          <a:p>
            <a:pPr algn="just"/>
            <a:r>
              <a:rPr lang="en-US" sz="3200" b="1" i="1" u="none" strike="noStrike" baseline="0" dirty="0">
                <a:solidFill>
                  <a:srgbClr val="009A00"/>
                </a:solidFill>
                <a:latin typeface="GoudyStd-BoldItalic"/>
              </a:rPr>
              <a:t>Period Costs</a:t>
            </a:r>
          </a:p>
          <a:p>
            <a:pPr algn="just"/>
            <a:r>
              <a:rPr lang="en-US" sz="2400" b="1" i="0" u="none" strike="noStrike" baseline="0" dirty="0">
                <a:solidFill>
                  <a:srgbClr val="000000"/>
                </a:solidFill>
                <a:latin typeface="TimesLTStd-Bold"/>
              </a:rPr>
              <a:t>Period costs </a:t>
            </a:r>
            <a:r>
              <a:rPr lang="en-US" sz="2400" b="0" i="0" u="none" strike="noStrike" baseline="0" dirty="0">
                <a:solidFill>
                  <a:srgbClr val="000000"/>
                </a:solidFill>
                <a:latin typeface="TimesLTStd-Roman"/>
              </a:rPr>
              <a:t>are all the costs that are not product costs. </a:t>
            </a:r>
            <a:r>
              <a:rPr lang="en-US" sz="2400" b="0" i="1" u="none" strike="noStrike" baseline="0" dirty="0">
                <a:solidFill>
                  <a:srgbClr val="000000"/>
                </a:solidFill>
                <a:latin typeface="TimesLTStd-Italic"/>
              </a:rPr>
              <a:t>All selling and administrative expenses are treated as period costs. </a:t>
            </a:r>
            <a:r>
              <a:rPr lang="en-US" sz="2400" b="0" i="0" u="none" strike="noStrike" baseline="0" dirty="0">
                <a:solidFill>
                  <a:srgbClr val="000000"/>
                </a:solidFill>
                <a:latin typeface="TimesLTStd-Roman"/>
              </a:rPr>
              <a:t>For example, sales commissions, advertising, executive salaries, public relations, and the rental costs of administrative offices are all period costs.</a:t>
            </a:r>
            <a:endParaRPr lang="en-US" sz="2400" dirty="0"/>
          </a:p>
        </p:txBody>
      </p:sp>
    </p:spTree>
    <p:extLst>
      <p:ext uri="{BB962C8B-B14F-4D97-AF65-F5344CB8AC3E}">
        <p14:creationId xmlns:p14="http://schemas.microsoft.com/office/powerpoint/2010/main" val="2490067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COST ACCOUNTING CONCEPTS</a:t>
            </a:r>
          </a:p>
        </p:txBody>
      </p:sp>
      <p:pic>
        <p:nvPicPr>
          <p:cNvPr id="4" name="Picture 3">
            <a:extLst>
              <a:ext uri="{FF2B5EF4-FFF2-40B4-BE49-F238E27FC236}">
                <a16:creationId xmlns:a16="http://schemas.microsoft.com/office/drawing/2014/main" id="{0799069A-8B42-4591-AEB1-DF0C5688CD5A}"/>
              </a:ext>
            </a:extLst>
          </p:cNvPr>
          <p:cNvPicPr>
            <a:picLocks noChangeAspect="1"/>
          </p:cNvPicPr>
          <p:nvPr/>
        </p:nvPicPr>
        <p:blipFill>
          <a:blip r:embed="rId4"/>
          <a:stretch>
            <a:fillRect/>
          </a:stretch>
        </p:blipFill>
        <p:spPr>
          <a:xfrm>
            <a:off x="3666226" y="992037"/>
            <a:ext cx="8048446" cy="5460521"/>
          </a:xfrm>
          <a:prstGeom prst="rect">
            <a:avLst/>
          </a:prstGeom>
        </p:spPr>
      </p:pic>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59A6F13E-BE27-4B12-8CF2-F32E7E04A599}"/>
                  </a:ext>
                </a:extLst>
              </p14:cNvPr>
              <p14:cNvContentPartPr/>
              <p14:nvPr/>
            </p14:nvContentPartPr>
            <p14:xfrm>
              <a:off x="4140272" y="1103848"/>
              <a:ext cx="360" cy="360"/>
            </p14:xfrm>
          </p:contentPart>
        </mc:Choice>
        <mc:Fallback xmlns="">
          <p:pic>
            <p:nvPicPr>
              <p:cNvPr id="7" name="Ink 6">
                <a:extLst>
                  <a:ext uri="{FF2B5EF4-FFF2-40B4-BE49-F238E27FC236}">
                    <a16:creationId xmlns:a16="http://schemas.microsoft.com/office/drawing/2014/main" id="{59A6F13E-BE27-4B12-8CF2-F32E7E04A599}"/>
                  </a:ext>
                </a:extLst>
              </p:cNvPr>
              <p:cNvPicPr/>
              <p:nvPr/>
            </p:nvPicPr>
            <p:blipFill>
              <a:blip r:embed="rId6"/>
              <a:stretch>
                <a:fillRect/>
              </a:stretch>
            </p:blipFill>
            <p:spPr>
              <a:xfrm>
                <a:off x="4131272" y="1094848"/>
                <a:ext cx="18000" cy="18000"/>
              </a:xfrm>
              <a:prstGeom prst="rect">
                <a:avLst/>
              </a:prstGeom>
            </p:spPr>
          </p:pic>
        </mc:Fallback>
      </mc:AlternateContent>
    </p:spTree>
    <p:extLst>
      <p:ext uri="{BB962C8B-B14F-4D97-AF65-F5344CB8AC3E}">
        <p14:creationId xmlns:p14="http://schemas.microsoft.com/office/powerpoint/2010/main" val="775046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182CC4-AB1D-4C9C-AF30-9CF6E83C6736}"/>
              </a:ext>
            </a:extLst>
          </p:cNvPr>
          <p:cNvSpPr txBox="1"/>
          <p:nvPr/>
        </p:nvSpPr>
        <p:spPr>
          <a:xfrm>
            <a:off x="3273138" y="885164"/>
            <a:ext cx="8742216" cy="2677656"/>
          </a:xfrm>
          <a:prstGeom prst="rect">
            <a:avLst/>
          </a:prstGeom>
          <a:noFill/>
        </p:spPr>
        <p:txBody>
          <a:bodyPr wrap="square">
            <a:spAutoFit/>
          </a:bodyPr>
          <a:lstStyle/>
          <a:p>
            <a:pPr algn="just"/>
            <a:r>
              <a:rPr lang="en-US" sz="2400" b="1" i="1" u="none" strike="noStrike" baseline="0" dirty="0">
                <a:solidFill>
                  <a:srgbClr val="009A00"/>
                </a:solidFill>
                <a:latin typeface="GoudyStd-BoldItalic"/>
              </a:rPr>
              <a:t>Variable Cost</a:t>
            </a:r>
          </a:p>
          <a:p>
            <a:pPr algn="just"/>
            <a:r>
              <a:rPr lang="en-US" sz="2400" b="0" i="0" u="none" strike="noStrike" baseline="0" dirty="0">
                <a:solidFill>
                  <a:srgbClr val="000000"/>
                </a:solidFill>
                <a:latin typeface="TimesLTStd-Roman"/>
              </a:rPr>
              <a:t>A </a:t>
            </a:r>
            <a:r>
              <a:rPr lang="en-US" sz="2400" b="1" i="0" u="none" strike="noStrike" baseline="0" dirty="0">
                <a:solidFill>
                  <a:srgbClr val="000000"/>
                </a:solidFill>
                <a:latin typeface="TimesLTStd-Bold"/>
              </a:rPr>
              <a:t>variable cost </a:t>
            </a:r>
            <a:r>
              <a:rPr lang="en-US" sz="2400" b="0" i="0" u="none" strike="noStrike" baseline="0" dirty="0">
                <a:solidFill>
                  <a:srgbClr val="000000"/>
                </a:solidFill>
                <a:latin typeface="TimesLTStd-Roman"/>
              </a:rPr>
              <a:t>varies, in total, in direct proportion to changes in the level of activity. Common examples of variable costs include cost of goods sold for a merchandising company, direct materials, direct labor, variable elements of manufacturing overhead, such as indirect materials, supplies, and power, and variable elements of selling and administrative expenses, such as commissions and shipping costs.</a:t>
            </a:r>
            <a:endParaRPr lang="en-US" sz="4000" dirty="0"/>
          </a:p>
        </p:txBody>
      </p:sp>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COST ACCOUNTING CONCEPTS</a:t>
            </a:r>
          </a:p>
        </p:txBody>
      </p:sp>
      <p:sp>
        <p:nvSpPr>
          <p:cNvPr id="7" name="TextBox 6">
            <a:extLst>
              <a:ext uri="{FF2B5EF4-FFF2-40B4-BE49-F238E27FC236}">
                <a16:creationId xmlns:a16="http://schemas.microsoft.com/office/drawing/2014/main" id="{7210DD41-D227-47E4-A238-B7DBBA86241B}"/>
              </a:ext>
            </a:extLst>
          </p:cNvPr>
          <p:cNvSpPr txBox="1"/>
          <p:nvPr/>
        </p:nvSpPr>
        <p:spPr>
          <a:xfrm>
            <a:off x="3273138" y="3861007"/>
            <a:ext cx="8624454" cy="1938992"/>
          </a:xfrm>
          <a:prstGeom prst="rect">
            <a:avLst/>
          </a:prstGeom>
          <a:noFill/>
        </p:spPr>
        <p:txBody>
          <a:bodyPr wrap="square">
            <a:spAutoFit/>
          </a:bodyPr>
          <a:lstStyle/>
          <a:p>
            <a:pPr algn="just"/>
            <a:r>
              <a:rPr lang="en-US" sz="2400" b="1" i="1" u="none" strike="noStrike" baseline="0" dirty="0">
                <a:solidFill>
                  <a:srgbClr val="009A00"/>
                </a:solidFill>
                <a:latin typeface="GoudyStd-BoldItalic"/>
              </a:rPr>
              <a:t>Fixed Cost</a:t>
            </a:r>
          </a:p>
          <a:p>
            <a:pPr algn="just"/>
            <a:r>
              <a:rPr lang="en-US" sz="2400" b="0" i="0" u="none" strike="noStrike" baseline="0" dirty="0">
                <a:solidFill>
                  <a:srgbClr val="000000"/>
                </a:solidFill>
                <a:latin typeface="TimesLTStd-Roman"/>
              </a:rPr>
              <a:t>A </a:t>
            </a:r>
            <a:r>
              <a:rPr lang="en-US" sz="2400" b="1" i="0" u="none" strike="noStrike" baseline="0" dirty="0">
                <a:solidFill>
                  <a:srgbClr val="000000"/>
                </a:solidFill>
                <a:latin typeface="TimesLTStd-Bold"/>
              </a:rPr>
              <a:t>fixed cost </a:t>
            </a:r>
            <a:r>
              <a:rPr lang="en-US" sz="2400" b="0" i="0" u="none" strike="noStrike" baseline="0" dirty="0">
                <a:solidFill>
                  <a:srgbClr val="000000"/>
                </a:solidFill>
                <a:latin typeface="TimesLTStd-Roman"/>
              </a:rPr>
              <a:t>is a cost that remains constant, in total, regardless of changes in the level of activity. Examples of fixed costs include straight-line depreciation, insurance, property taxes, rent, supervisory salaries, administrative salaries, and advertising</a:t>
            </a:r>
            <a:endParaRPr lang="en-US" sz="2400" dirty="0"/>
          </a:p>
        </p:txBody>
      </p:sp>
    </p:spTree>
    <p:extLst>
      <p:ext uri="{BB962C8B-B14F-4D97-AF65-F5344CB8AC3E}">
        <p14:creationId xmlns:p14="http://schemas.microsoft.com/office/powerpoint/2010/main" val="1014392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182CC4-AB1D-4C9C-AF30-9CF6E83C6736}"/>
              </a:ext>
            </a:extLst>
          </p:cNvPr>
          <p:cNvSpPr txBox="1"/>
          <p:nvPr/>
        </p:nvSpPr>
        <p:spPr>
          <a:xfrm>
            <a:off x="3273138" y="885164"/>
            <a:ext cx="8742216" cy="2677656"/>
          </a:xfrm>
          <a:prstGeom prst="rect">
            <a:avLst/>
          </a:prstGeom>
          <a:noFill/>
        </p:spPr>
        <p:txBody>
          <a:bodyPr wrap="square">
            <a:spAutoFit/>
          </a:bodyPr>
          <a:lstStyle/>
          <a:p>
            <a:pPr algn="just"/>
            <a:r>
              <a:rPr lang="en-US" sz="2400" b="1" i="1" u="none" strike="noStrike" baseline="0" dirty="0">
                <a:solidFill>
                  <a:srgbClr val="009A00"/>
                </a:solidFill>
                <a:latin typeface="GoudyStd-BoldItalic"/>
              </a:rPr>
              <a:t>Variable Cost</a:t>
            </a:r>
          </a:p>
          <a:p>
            <a:pPr algn="just"/>
            <a:r>
              <a:rPr lang="en-US" sz="2400" b="0" i="0" u="none" strike="noStrike" baseline="0" dirty="0">
                <a:solidFill>
                  <a:srgbClr val="000000"/>
                </a:solidFill>
                <a:latin typeface="TimesLTStd-Roman"/>
              </a:rPr>
              <a:t>A </a:t>
            </a:r>
            <a:r>
              <a:rPr lang="en-US" sz="2400" b="1" i="0" u="none" strike="noStrike" baseline="0" dirty="0">
                <a:solidFill>
                  <a:srgbClr val="000000"/>
                </a:solidFill>
                <a:latin typeface="TimesLTStd-Bold"/>
              </a:rPr>
              <a:t>variable cost </a:t>
            </a:r>
            <a:r>
              <a:rPr lang="en-US" sz="2400" b="0" i="0" u="none" strike="noStrike" baseline="0" dirty="0">
                <a:solidFill>
                  <a:srgbClr val="000000"/>
                </a:solidFill>
                <a:latin typeface="TimesLTStd-Roman"/>
              </a:rPr>
              <a:t>varies, in total, in direct proportion to changes in the level of activity. Common examples of variable costs include cost of goods sold for a merchandising company, direct materials, direct labor, variable elements of manufacturing overhead, such as indirect materials, supplies, and power, and variable elements of selling and administrative expenses, such as commissions and shipping costs.</a:t>
            </a:r>
            <a:endParaRPr lang="en-US" sz="4000" dirty="0"/>
          </a:p>
        </p:txBody>
      </p:sp>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COST ACCOUNTING CONCEPTS</a:t>
            </a:r>
          </a:p>
        </p:txBody>
      </p:sp>
      <p:sp>
        <p:nvSpPr>
          <p:cNvPr id="7" name="TextBox 6">
            <a:extLst>
              <a:ext uri="{FF2B5EF4-FFF2-40B4-BE49-F238E27FC236}">
                <a16:creationId xmlns:a16="http://schemas.microsoft.com/office/drawing/2014/main" id="{7210DD41-D227-47E4-A238-B7DBBA86241B}"/>
              </a:ext>
            </a:extLst>
          </p:cNvPr>
          <p:cNvSpPr txBox="1"/>
          <p:nvPr/>
        </p:nvSpPr>
        <p:spPr>
          <a:xfrm>
            <a:off x="3273138" y="3861007"/>
            <a:ext cx="8624454" cy="1938992"/>
          </a:xfrm>
          <a:prstGeom prst="rect">
            <a:avLst/>
          </a:prstGeom>
          <a:noFill/>
        </p:spPr>
        <p:txBody>
          <a:bodyPr wrap="square">
            <a:spAutoFit/>
          </a:bodyPr>
          <a:lstStyle/>
          <a:p>
            <a:pPr algn="just"/>
            <a:r>
              <a:rPr lang="en-US" sz="2400" b="1" i="1" u="none" strike="noStrike" baseline="0" dirty="0">
                <a:solidFill>
                  <a:srgbClr val="009A00"/>
                </a:solidFill>
                <a:latin typeface="GoudyStd-BoldItalic"/>
              </a:rPr>
              <a:t>Fixed Cost</a:t>
            </a:r>
          </a:p>
          <a:p>
            <a:pPr algn="just"/>
            <a:r>
              <a:rPr lang="en-US" sz="2400" b="0" i="0" u="none" strike="noStrike" baseline="0" dirty="0">
                <a:solidFill>
                  <a:srgbClr val="000000"/>
                </a:solidFill>
                <a:latin typeface="TimesLTStd-Roman"/>
              </a:rPr>
              <a:t>A </a:t>
            </a:r>
            <a:r>
              <a:rPr lang="en-US" sz="2400" b="1" i="0" u="none" strike="noStrike" baseline="0" dirty="0">
                <a:solidFill>
                  <a:srgbClr val="000000"/>
                </a:solidFill>
                <a:latin typeface="TimesLTStd-Bold"/>
              </a:rPr>
              <a:t>fixed cost </a:t>
            </a:r>
            <a:r>
              <a:rPr lang="en-US" sz="2400" b="0" i="0" u="none" strike="noStrike" baseline="0" dirty="0">
                <a:solidFill>
                  <a:srgbClr val="000000"/>
                </a:solidFill>
                <a:latin typeface="TimesLTStd-Roman"/>
              </a:rPr>
              <a:t>is a cost that remains constant, in total, regardless of changes in the level of activity. Examples of fixed costs include straight-line depreciation, insurance, property taxes, rent, supervisory salaries, administrative salaries, and advertising</a:t>
            </a:r>
            <a:endParaRPr lang="en-US" sz="2400" dirty="0"/>
          </a:p>
        </p:txBody>
      </p:sp>
    </p:spTree>
    <p:extLst>
      <p:ext uri="{BB962C8B-B14F-4D97-AF65-F5344CB8AC3E}">
        <p14:creationId xmlns:p14="http://schemas.microsoft.com/office/powerpoint/2010/main" val="2984459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182CC4-AB1D-4C9C-AF30-9CF6E83C6736}"/>
              </a:ext>
            </a:extLst>
          </p:cNvPr>
          <p:cNvSpPr txBox="1"/>
          <p:nvPr/>
        </p:nvSpPr>
        <p:spPr>
          <a:xfrm>
            <a:off x="3273138" y="885164"/>
            <a:ext cx="8742216" cy="2677656"/>
          </a:xfrm>
          <a:prstGeom prst="rect">
            <a:avLst/>
          </a:prstGeom>
          <a:noFill/>
        </p:spPr>
        <p:txBody>
          <a:bodyPr wrap="square">
            <a:spAutoFit/>
          </a:bodyPr>
          <a:lstStyle/>
          <a:p>
            <a:pPr algn="just"/>
            <a:r>
              <a:rPr lang="en-US" sz="2400" b="1" i="1" u="none" strike="noStrike" baseline="0" dirty="0">
                <a:solidFill>
                  <a:srgbClr val="009A00"/>
                </a:solidFill>
                <a:latin typeface="GoudyStd-BoldItalic"/>
              </a:rPr>
              <a:t>Variable Cost</a:t>
            </a:r>
          </a:p>
          <a:p>
            <a:pPr algn="just"/>
            <a:r>
              <a:rPr lang="en-US" sz="2400" b="0" i="0" u="none" strike="noStrike" baseline="0" dirty="0">
                <a:solidFill>
                  <a:srgbClr val="000000"/>
                </a:solidFill>
                <a:latin typeface="TimesLTStd-Roman"/>
              </a:rPr>
              <a:t>A </a:t>
            </a:r>
            <a:r>
              <a:rPr lang="en-US" sz="2400" b="1" i="0" u="none" strike="noStrike" baseline="0" dirty="0">
                <a:solidFill>
                  <a:srgbClr val="000000"/>
                </a:solidFill>
                <a:latin typeface="TimesLTStd-Bold"/>
              </a:rPr>
              <a:t>variable cost </a:t>
            </a:r>
            <a:r>
              <a:rPr lang="en-US" sz="2400" b="0" i="0" u="none" strike="noStrike" baseline="0" dirty="0">
                <a:solidFill>
                  <a:srgbClr val="000000"/>
                </a:solidFill>
                <a:latin typeface="TimesLTStd-Roman"/>
              </a:rPr>
              <a:t>varies, in total, in direct proportion to changes in the level of activity. Common examples of variable costs include cost of goods sold for a merchandising company, direct materials, direct labor, variable elements of manufacturing overhead, such as indirect materials, supplies, and power, and variable elements of selling and administrative expenses, such as commissions and shipping costs.</a:t>
            </a:r>
            <a:endParaRPr lang="en-US" sz="4000" dirty="0"/>
          </a:p>
        </p:txBody>
      </p:sp>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COST ACCOUNTING CONCEPTS</a:t>
            </a:r>
          </a:p>
        </p:txBody>
      </p:sp>
      <p:sp>
        <p:nvSpPr>
          <p:cNvPr id="7" name="TextBox 6">
            <a:extLst>
              <a:ext uri="{FF2B5EF4-FFF2-40B4-BE49-F238E27FC236}">
                <a16:creationId xmlns:a16="http://schemas.microsoft.com/office/drawing/2014/main" id="{7210DD41-D227-47E4-A238-B7DBBA86241B}"/>
              </a:ext>
            </a:extLst>
          </p:cNvPr>
          <p:cNvSpPr txBox="1"/>
          <p:nvPr/>
        </p:nvSpPr>
        <p:spPr>
          <a:xfrm>
            <a:off x="3273138" y="3861007"/>
            <a:ext cx="8624454" cy="1938992"/>
          </a:xfrm>
          <a:prstGeom prst="rect">
            <a:avLst/>
          </a:prstGeom>
          <a:noFill/>
        </p:spPr>
        <p:txBody>
          <a:bodyPr wrap="square">
            <a:spAutoFit/>
          </a:bodyPr>
          <a:lstStyle/>
          <a:p>
            <a:pPr algn="just"/>
            <a:r>
              <a:rPr lang="en-US" sz="2400" b="1" i="1" u="none" strike="noStrike" baseline="0" dirty="0">
                <a:solidFill>
                  <a:srgbClr val="009A00"/>
                </a:solidFill>
                <a:latin typeface="GoudyStd-BoldItalic"/>
              </a:rPr>
              <a:t>Fixed Cost</a:t>
            </a:r>
          </a:p>
          <a:p>
            <a:pPr algn="just"/>
            <a:r>
              <a:rPr lang="en-US" sz="2400" b="0" i="0" u="none" strike="noStrike" baseline="0" dirty="0">
                <a:solidFill>
                  <a:srgbClr val="000000"/>
                </a:solidFill>
                <a:latin typeface="TimesLTStd-Roman"/>
              </a:rPr>
              <a:t>A </a:t>
            </a:r>
            <a:r>
              <a:rPr lang="en-US" sz="2400" b="1" i="0" u="none" strike="noStrike" baseline="0" dirty="0">
                <a:solidFill>
                  <a:srgbClr val="000000"/>
                </a:solidFill>
                <a:latin typeface="TimesLTStd-Bold"/>
              </a:rPr>
              <a:t>fixed cost </a:t>
            </a:r>
            <a:r>
              <a:rPr lang="en-US" sz="2400" b="0" i="0" u="none" strike="noStrike" baseline="0" dirty="0">
                <a:solidFill>
                  <a:srgbClr val="000000"/>
                </a:solidFill>
                <a:latin typeface="TimesLTStd-Roman"/>
              </a:rPr>
              <a:t>is a cost that remains constant, in total, regardless of changes in the level of activity. Examples of fixed costs include straight-line depreciation, insurance, property taxes, rent, supervisory salaries, administrative salaries, and advertising</a:t>
            </a:r>
            <a:endParaRPr lang="en-US" sz="2400" dirty="0"/>
          </a:p>
        </p:txBody>
      </p:sp>
    </p:spTree>
    <p:extLst>
      <p:ext uri="{BB962C8B-B14F-4D97-AF65-F5344CB8AC3E}">
        <p14:creationId xmlns:p14="http://schemas.microsoft.com/office/powerpoint/2010/main" val="746368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1077218"/>
          </a:xfrm>
          <a:prstGeom prst="rect">
            <a:avLst/>
          </a:prstGeom>
          <a:noFill/>
        </p:spPr>
        <p:txBody>
          <a:bodyPr wrap="square" rtlCol="0">
            <a:spAutoFit/>
          </a:bodyPr>
          <a:lstStyle/>
          <a:p>
            <a:pPr lvl="1" algn="ctr"/>
            <a:r>
              <a:rPr lang="en-US" sz="3200" b="1" dirty="0"/>
              <a:t>Traditional and Contribution Format Income Statements</a:t>
            </a:r>
          </a:p>
        </p:txBody>
      </p:sp>
      <p:pic>
        <p:nvPicPr>
          <p:cNvPr id="4" name="Picture 3">
            <a:extLst>
              <a:ext uri="{FF2B5EF4-FFF2-40B4-BE49-F238E27FC236}">
                <a16:creationId xmlns:a16="http://schemas.microsoft.com/office/drawing/2014/main" id="{19DCE592-0B75-4AEA-9D33-0F08E2CD61E5}"/>
              </a:ext>
            </a:extLst>
          </p:cNvPr>
          <p:cNvPicPr>
            <a:picLocks noChangeAspect="1"/>
          </p:cNvPicPr>
          <p:nvPr/>
        </p:nvPicPr>
        <p:blipFill>
          <a:blip r:embed="rId4"/>
          <a:stretch>
            <a:fillRect/>
          </a:stretch>
        </p:blipFill>
        <p:spPr>
          <a:xfrm>
            <a:off x="3519577" y="1564396"/>
            <a:ext cx="8566032" cy="5129702"/>
          </a:xfrm>
          <a:prstGeom prst="rect">
            <a:avLst/>
          </a:prstGeom>
        </p:spPr>
      </p:pic>
    </p:spTree>
    <p:extLst>
      <p:ext uri="{BB962C8B-B14F-4D97-AF65-F5344CB8AC3E}">
        <p14:creationId xmlns:p14="http://schemas.microsoft.com/office/powerpoint/2010/main" val="1499843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sp>
        <p:nvSpPr>
          <p:cNvPr id="9" name="TextBox 8">
            <a:extLst>
              <a:ext uri="{FF2B5EF4-FFF2-40B4-BE49-F238E27FC236}">
                <a16:creationId xmlns:a16="http://schemas.microsoft.com/office/drawing/2014/main" id="{F0555FEE-A426-43AD-B10C-63A9DE9EAAF3}"/>
              </a:ext>
            </a:extLst>
          </p:cNvPr>
          <p:cNvSpPr txBox="1"/>
          <p:nvPr/>
        </p:nvSpPr>
        <p:spPr>
          <a:xfrm>
            <a:off x="3449325" y="1297669"/>
            <a:ext cx="8451730" cy="5262979"/>
          </a:xfrm>
          <a:prstGeom prst="rect">
            <a:avLst/>
          </a:prstGeom>
          <a:noFill/>
        </p:spPr>
        <p:txBody>
          <a:bodyPr wrap="square">
            <a:spAutoFit/>
          </a:bodyPr>
          <a:lstStyle/>
          <a:p>
            <a:pPr algn="just"/>
            <a:r>
              <a:rPr lang="en-US" sz="2800" b="1" i="0" u="none" strike="noStrike" baseline="0" dirty="0">
                <a:solidFill>
                  <a:srgbClr val="000000"/>
                </a:solidFill>
                <a:latin typeface="TimesLTStd-Bold"/>
              </a:rPr>
              <a:t>Job-order costing </a:t>
            </a:r>
            <a:r>
              <a:rPr lang="en-US" sz="2800" b="0" i="0" u="none" strike="noStrike" baseline="0" dirty="0">
                <a:solidFill>
                  <a:srgbClr val="000000"/>
                </a:solidFill>
                <a:latin typeface="TimesLTStd-Roman"/>
              </a:rPr>
              <a:t>is used in situations where many </a:t>
            </a:r>
            <a:r>
              <a:rPr lang="en-US" sz="2800" b="0" i="1" u="none" strike="noStrike" baseline="0" dirty="0">
                <a:solidFill>
                  <a:srgbClr val="000000"/>
                </a:solidFill>
                <a:latin typeface="TimesLTStd-Italic"/>
              </a:rPr>
              <a:t>different </a:t>
            </a:r>
            <a:r>
              <a:rPr lang="en-US" sz="2800" b="0" i="0" u="none" strike="noStrike" baseline="0" dirty="0">
                <a:solidFill>
                  <a:srgbClr val="000000"/>
                </a:solidFill>
                <a:latin typeface="TimesLTStd-Roman"/>
              </a:rPr>
              <a:t>products are produced each period.</a:t>
            </a:r>
          </a:p>
          <a:p>
            <a:pPr algn="just"/>
            <a:r>
              <a:rPr lang="en-US" sz="2800" b="0" i="0" u="none" strike="noStrike" baseline="0" dirty="0">
                <a:solidFill>
                  <a:srgbClr val="000000"/>
                </a:solidFill>
                <a:latin typeface="TimesLTStd-Roman"/>
              </a:rPr>
              <a:t> </a:t>
            </a:r>
          </a:p>
          <a:p>
            <a:pPr algn="just"/>
            <a:r>
              <a:rPr lang="en-US" sz="2800" b="0" i="0" u="none" strike="noStrike" baseline="0" dirty="0">
                <a:solidFill>
                  <a:srgbClr val="000000"/>
                </a:solidFill>
                <a:latin typeface="TimesLTStd-Roman"/>
              </a:rPr>
              <a:t>For example, a </a:t>
            </a:r>
            <a:r>
              <a:rPr lang="en-US" sz="2800" b="0" i="0" u="none" strike="noStrike" baseline="0" dirty="0">
                <a:solidFill>
                  <a:srgbClr val="FF0000"/>
                </a:solidFill>
                <a:latin typeface="TimesLTStd-Roman"/>
              </a:rPr>
              <a:t>Levi Strauss </a:t>
            </a:r>
            <a:r>
              <a:rPr lang="en-US" sz="2800" b="0" i="0" u="none" strike="noStrike" baseline="0" dirty="0">
                <a:solidFill>
                  <a:srgbClr val="000000"/>
                </a:solidFill>
                <a:latin typeface="TimesLTStd-Roman"/>
              </a:rPr>
              <a:t>clothing factory would typically make many different types of jeans for both men and women during a month. A particular order might consist of 1,000 boot-cut men’s blue denim jeans, style number A312. This order of 1,000 jeans is called a </a:t>
            </a:r>
            <a:r>
              <a:rPr lang="en-US" sz="2800" b="0" i="1" u="none" strike="noStrike" baseline="0" dirty="0">
                <a:solidFill>
                  <a:srgbClr val="000000"/>
                </a:solidFill>
                <a:latin typeface="TimesLTStd-Italic"/>
              </a:rPr>
              <a:t>job. </a:t>
            </a:r>
            <a:r>
              <a:rPr lang="en-US" sz="2800" b="0" i="0" u="none" strike="noStrike" baseline="0" dirty="0">
                <a:solidFill>
                  <a:srgbClr val="000000"/>
                </a:solidFill>
                <a:latin typeface="TimesLTStd-Roman"/>
              </a:rPr>
              <a:t>In a job-order costing system, costs are traced and allocated to jobs and then the costs of the job are divided by the number of units in the job to arrive at an average cost per unit.</a:t>
            </a:r>
            <a:endParaRPr lang="en-US" sz="2800" dirty="0"/>
          </a:p>
        </p:txBody>
      </p:sp>
    </p:spTree>
    <p:extLst>
      <p:ext uri="{BB962C8B-B14F-4D97-AF65-F5344CB8AC3E}">
        <p14:creationId xmlns:p14="http://schemas.microsoft.com/office/powerpoint/2010/main" val="1230208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sp>
        <p:nvSpPr>
          <p:cNvPr id="4" name="TextBox 3">
            <a:extLst>
              <a:ext uri="{FF2B5EF4-FFF2-40B4-BE49-F238E27FC236}">
                <a16:creationId xmlns:a16="http://schemas.microsoft.com/office/drawing/2014/main" id="{B85A14B2-62F3-4677-AA5B-85CE6DE0C022}"/>
              </a:ext>
            </a:extLst>
          </p:cNvPr>
          <p:cNvSpPr txBox="1"/>
          <p:nvPr/>
        </p:nvSpPr>
        <p:spPr>
          <a:xfrm>
            <a:off x="3513107" y="1070478"/>
            <a:ext cx="8533420" cy="1200329"/>
          </a:xfrm>
          <a:prstGeom prst="rect">
            <a:avLst/>
          </a:prstGeom>
          <a:noFill/>
        </p:spPr>
        <p:txBody>
          <a:bodyPr wrap="square">
            <a:spAutoFit/>
          </a:bodyPr>
          <a:lstStyle/>
          <a:p>
            <a:pPr algn="just"/>
            <a:r>
              <a:rPr lang="en-US" sz="1800" b="1" u="none" strike="noStrike" baseline="0" dirty="0">
                <a:solidFill>
                  <a:srgbClr val="009A00"/>
                </a:solidFill>
                <a:latin typeface="GoudyStd-BoldItalic"/>
              </a:rPr>
              <a:t>Measuring Direct Materials Cost</a:t>
            </a:r>
          </a:p>
          <a:p>
            <a:pPr algn="just"/>
            <a:r>
              <a:rPr lang="en-US" sz="1800" b="0" i="0" u="none" strike="noStrike" baseline="0" dirty="0">
                <a:latin typeface="TimesLTStd-Roman"/>
              </a:rPr>
              <a:t>A </a:t>
            </a:r>
            <a:r>
              <a:rPr lang="en-US" sz="1800" b="1" i="0" u="none" strike="noStrike" baseline="0" dirty="0">
                <a:latin typeface="TimesLTStd-Bold"/>
              </a:rPr>
              <a:t>bill of materials </a:t>
            </a:r>
            <a:r>
              <a:rPr lang="en-US" sz="1800" b="0" i="0" u="none" strike="noStrike" baseline="0" dirty="0">
                <a:latin typeface="TimesLTStd-Roman"/>
              </a:rPr>
              <a:t>is a document that lists the type and quantity of each type of direct material needed to complete a unit of product.</a:t>
            </a:r>
            <a:endParaRPr lang="en-US" dirty="0"/>
          </a:p>
          <a:p>
            <a:endParaRPr lang="en-US" dirty="0"/>
          </a:p>
        </p:txBody>
      </p:sp>
      <p:sp>
        <p:nvSpPr>
          <p:cNvPr id="14" name="TextBox 13">
            <a:extLst>
              <a:ext uri="{FF2B5EF4-FFF2-40B4-BE49-F238E27FC236}">
                <a16:creationId xmlns:a16="http://schemas.microsoft.com/office/drawing/2014/main" id="{1A656812-EE59-44D4-8826-6CF3BB5D2C1A}"/>
              </a:ext>
            </a:extLst>
          </p:cNvPr>
          <p:cNvSpPr txBox="1"/>
          <p:nvPr/>
        </p:nvSpPr>
        <p:spPr>
          <a:xfrm>
            <a:off x="3506181" y="1979241"/>
            <a:ext cx="8465585" cy="1200329"/>
          </a:xfrm>
          <a:prstGeom prst="rect">
            <a:avLst/>
          </a:prstGeom>
          <a:noFill/>
        </p:spPr>
        <p:txBody>
          <a:bodyPr wrap="square">
            <a:spAutoFit/>
          </a:bodyPr>
          <a:lstStyle/>
          <a:p>
            <a:pPr algn="just"/>
            <a:r>
              <a:rPr lang="en-US" b="1" u="none" strike="noStrike" baseline="0" dirty="0">
                <a:solidFill>
                  <a:srgbClr val="009A00"/>
                </a:solidFill>
                <a:latin typeface="GoudyStd-BoldItalic"/>
              </a:rPr>
              <a:t>Measuring Direct Labor Cost</a:t>
            </a:r>
          </a:p>
          <a:p>
            <a:pPr algn="just"/>
            <a:r>
              <a:rPr lang="en-US" sz="1800" b="0" i="0" u="none" strike="noStrike" baseline="0" dirty="0">
                <a:solidFill>
                  <a:srgbClr val="000000"/>
                </a:solidFill>
                <a:latin typeface="TimesLTStd-Roman"/>
              </a:rPr>
              <a:t>Direct labor consists of labor charges that are easily traced to a particular job. Labor charges that cannot be easily traced directly to any job are treated as part of manufacturing overhead</a:t>
            </a:r>
            <a:endParaRPr lang="en-US" dirty="0"/>
          </a:p>
        </p:txBody>
      </p:sp>
      <p:sp>
        <p:nvSpPr>
          <p:cNvPr id="16" name="TextBox 15">
            <a:extLst>
              <a:ext uri="{FF2B5EF4-FFF2-40B4-BE49-F238E27FC236}">
                <a16:creationId xmlns:a16="http://schemas.microsoft.com/office/drawing/2014/main" id="{7886AF5C-807A-4731-B8A0-F5DBEB9401F2}"/>
              </a:ext>
            </a:extLst>
          </p:cNvPr>
          <p:cNvSpPr txBox="1"/>
          <p:nvPr/>
        </p:nvSpPr>
        <p:spPr>
          <a:xfrm>
            <a:off x="3506181" y="3179570"/>
            <a:ext cx="8394874" cy="3139321"/>
          </a:xfrm>
          <a:prstGeom prst="rect">
            <a:avLst/>
          </a:prstGeom>
          <a:noFill/>
        </p:spPr>
        <p:txBody>
          <a:bodyPr wrap="square">
            <a:spAutoFit/>
          </a:bodyPr>
          <a:lstStyle/>
          <a:p>
            <a:pPr algn="just"/>
            <a:r>
              <a:rPr lang="en-US" sz="1800" b="1" u="none" strike="noStrike" baseline="0" dirty="0">
                <a:solidFill>
                  <a:srgbClr val="009A00"/>
                </a:solidFill>
                <a:latin typeface="GoudyStd-BoldItalic"/>
              </a:rPr>
              <a:t>Computing Predetermined Overhead Rates</a:t>
            </a:r>
          </a:p>
          <a:p>
            <a:pPr algn="just"/>
            <a:r>
              <a:rPr lang="en-US" dirty="0">
                <a:solidFill>
                  <a:srgbClr val="000000"/>
                </a:solidFill>
                <a:latin typeface="TimesLTStd-Roman"/>
              </a:rPr>
              <a:t>M</a:t>
            </a:r>
            <a:r>
              <a:rPr lang="en-US" sz="1800" b="0" i="0" u="none" strike="noStrike" baseline="0" dirty="0">
                <a:solidFill>
                  <a:srgbClr val="000000"/>
                </a:solidFill>
                <a:latin typeface="TimesLTStd-Roman"/>
              </a:rPr>
              <a:t>anufacturing overhead also needs to be recorded on the job cost sheet. However, assigning manufacturing overhead to a specific job involves some difficulties.</a:t>
            </a:r>
          </a:p>
          <a:p>
            <a:pPr algn="just"/>
            <a:r>
              <a:rPr lang="en-US" sz="1800" b="0" i="0" u="none" strike="noStrike" baseline="0" dirty="0">
                <a:solidFill>
                  <a:srgbClr val="000000"/>
                </a:solidFill>
                <a:latin typeface="TimesLTStd-Roman"/>
              </a:rPr>
              <a:t>There are three reasons for this:</a:t>
            </a:r>
          </a:p>
          <a:p>
            <a:pPr algn="just"/>
            <a:endParaRPr lang="en-US" sz="1800" b="0" i="0" u="none" strike="noStrike" baseline="0" dirty="0">
              <a:solidFill>
                <a:srgbClr val="000000"/>
              </a:solidFill>
              <a:latin typeface="TimesLTStd-Roman"/>
            </a:endParaRPr>
          </a:p>
          <a:p>
            <a:pPr marL="342900" indent="-342900" algn="just">
              <a:buAutoNum type="arabicPeriod"/>
            </a:pPr>
            <a:r>
              <a:rPr lang="en-US" sz="1800" b="0" i="0" u="none" strike="noStrike" baseline="0" dirty="0">
                <a:solidFill>
                  <a:srgbClr val="000000"/>
                </a:solidFill>
                <a:latin typeface="TimesLTStd-Roman"/>
              </a:rPr>
              <a:t>Manufacturing overhead is an </a:t>
            </a:r>
            <a:r>
              <a:rPr lang="en-US" sz="1800" b="1" i="1" u="none" strike="noStrike" baseline="0" dirty="0">
                <a:solidFill>
                  <a:srgbClr val="FF0000"/>
                </a:solidFill>
                <a:latin typeface="TimesLTStd-Italic"/>
              </a:rPr>
              <a:t>indirect cost. </a:t>
            </a:r>
          </a:p>
          <a:p>
            <a:pPr marL="342900" indent="-342900" algn="just">
              <a:buAutoNum type="arabicPeriod"/>
            </a:pPr>
            <a:r>
              <a:rPr lang="en-US" sz="1800" b="0" i="0" u="none" strike="noStrike" baseline="0" dirty="0">
                <a:solidFill>
                  <a:srgbClr val="000000"/>
                </a:solidFill>
                <a:latin typeface="TimesLTStd-Roman"/>
              </a:rPr>
              <a:t>Manufacturing overhead consists </a:t>
            </a:r>
            <a:r>
              <a:rPr lang="en-US" sz="1800" b="1" i="1" u="none" strike="noStrike" baseline="0" dirty="0">
                <a:solidFill>
                  <a:srgbClr val="FF0000"/>
                </a:solidFill>
                <a:latin typeface="TimesLTStd-Roman"/>
              </a:rPr>
              <a:t>of many different items</a:t>
            </a:r>
            <a:r>
              <a:rPr lang="en-US" sz="1800" b="0" i="0" u="none" strike="noStrike" baseline="0" dirty="0">
                <a:solidFill>
                  <a:srgbClr val="000000"/>
                </a:solidFill>
                <a:latin typeface="TimesLTStd-Roman"/>
              </a:rPr>
              <a:t>.</a:t>
            </a:r>
          </a:p>
          <a:p>
            <a:pPr marL="342900" indent="-342900" algn="just">
              <a:buAutoNum type="arabicPeriod"/>
            </a:pPr>
            <a:r>
              <a:rPr lang="en-US" sz="1800" b="0" i="0" u="none" strike="noStrike" baseline="0" dirty="0">
                <a:solidFill>
                  <a:srgbClr val="000000"/>
                </a:solidFill>
                <a:latin typeface="TimesLTStd-Roman"/>
              </a:rPr>
              <a:t>Because of the </a:t>
            </a:r>
            <a:r>
              <a:rPr lang="en-US" b="1" i="1" dirty="0">
                <a:solidFill>
                  <a:srgbClr val="FF0000"/>
                </a:solidFill>
              </a:rPr>
              <a:t>fixed costs in manufacturing overhead</a:t>
            </a:r>
            <a:r>
              <a:rPr lang="en-US" sz="1800" b="0" i="0" u="none" strike="noStrike" baseline="0" dirty="0">
                <a:solidFill>
                  <a:srgbClr val="000000"/>
                </a:solidFill>
                <a:latin typeface="TimesLTStd-Roman"/>
              </a:rPr>
              <a:t>, total manufacturing overhead costs tend to remain relatively constant from one period to the next even though the </a:t>
            </a:r>
            <a:r>
              <a:rPr lang="en-US" sz="1800" b="1" i="1" u="none" strike="noStrike" baseline="0" dirty="0">
                <a:solidFill>
                  <a:srgbClr val="FF0000"/>
                </a:solidFill>
                <a:latin typeface="TimesLTStd-Roman"/>
              </a:rPr>
              <a:t>number of units produced can fluctuate </a:t>
            </a:r>
            <a:r>
              <a:rPr lang="en-US" sz="1800" b="0" i="0" u="none" strike="noStrike" baseline="0" dirty="0">
                <a:solidFill>
                  <a:srgbClr val="000000"/>
                </a:solidFill>
                <a:latin typeface="TimesLTStd-Roman"/>
              </a:rPr>
              <a:t>widely. Consequently, the average cost per unit will vary from one period to the next.</a:t>
            </a:r>
          </a:p>
        </p:txBody>
      </p:sp>
    </p:spTree>
    <p:extLst>
      <p:ext uri="{BB962C8B-B14F-4D97-AF65-F5344CB8AC3E}">
        <p14:creationId xmlns:p14="http://schemas.microsoft.com/office/powerpoint/2010/main" val="4129711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sp>
        <p:nvSpPr>
          <p:cNvPr id="4" name="TextBox 3">
            <a:extLst>
              <a:ext uri="{FF2B5EF4-FFF2-40B4-BE49-F238E27FC236}">
                <a16:creationId xmlns:a16="http://schemas.microsoft.com/office/drawing/2014/main" id="{B85A14B2-62F3-4677-AA5B-85CE6DE0C022}"/>
              </a:ext>
            </a:extLst>
          </p:cNvPr>
          <p:cNvSpPr txBox="1"/>
          <p:nvPr/>
        </p:nvSpPr>
        <p:spPr>
          <a:xfrm>
            <a:off x="3513107" y="1070478"/>
            <a:ext cx="8533420" cy="1200329"/>
          </a:xfrm>
          <a:prstGeom prst="rect">
            <a:avLst/>
          </a:prstGeom>
          <a:noFill/>
        </p:spPr>
        <p:txBody>
          <a:bodyPr wrap="square">
            <a:spAutoFit/>
          </a:bodyPr>
          <a:lstStyle/>
          <a:p>
            <a:pPr algn="just"/>
            <a:r>
              <a:rPr lang="en-US" sz="1800" b="0" i="0" u="none" strike="noStrike" baseline="0" dirty="0">
                <a:latin typeface="TimesLTStd-Roman"/>
              </a:rPr>
              <a:t>Manufacturing overhead is commonly assigned to products using </a:t>
            </a:r>
            <a:r>
              <a:rPr lang="en-US" sz="1800" b="0" i="1" u="none" strike="noStrike" baseline="0" dirty="0">
                <a:latin typeface="TimesLTStd-Italic"/>
              </a:rPr>
              <a:t>a predetermined overhead rate. </a:t>
            </a:r>
            <a:r>
              <a:rPr lang="en-US" sz="1800" b="0" i="0" u="none" strike="noStrike" baseline="0" dirty="0">
                <a:latin typeface="TimesLTStd-Roman"/>
              </a:rPr>
              <a:t>The </a:t>
            </a:r>
            <a:r>
              <a:rPr lang="en-US" sz="1800" b="1" i="0" u="none" strike="noStrike" baseline="0" dirty="0">
                <a:latin typeface="TimesLTStd-Bold"/>
              </a:rPr>
              <a:t>predetermined overhead rate </a:t>
            </a:r>
            <a:r>
              <a:rPr lang="en-US" sz="1800" b="0" i="0" u="none" strike="noStrike" baseline="0" dirty="0">
                <a:latin typeface="TimesLTStd-Roman"/>
              </a:rPr>
              <a:t>is computed by dividing the total estimated manufacturing overhead cost for the period by the estimated total amount of the</a:t>
            </a:r>
          </a:p>
          <a:p>
            <a:pPr algn="just"/>
            <a:r>
              <a:rPr lang="en-US" sz="1800" b="0" i="0" u="none" strike="noStrike" baseline="0" dirty="0">
                <a:latin typeface="TimesLTStd-Roman"/>
              </a:rPr>
              <a:t>allocation base as follows:</a:t>
            </a:r>
            <a:endParaRPr lang="en-US" dirty="0"/>
          </a:p>
        </p:txBody>
      </p:sp>
      <p:pic>
        <p:nvPicPr>
          <p:cNvPr id="8" name="Picture 7">
            <a:extLst>
              <a:ext uri="{FF2B5EF4-FFF2-40B4-BE49-F238E27FC236}">
                <a16:creationId xmlns:a16="http://schemas.microsoft.com/office/drawing/2014/main" id="{CBD8FB7A-A5D6-4643-8D4E-44DB68915789}"/>
              </a:ext>
            </a:extLst>
          </p:cNvPr>
          <p:cNvPicPr>
            <a:picLocks noChangeAspect="1"/>
          </p:cNvPicPr>
          <p:nvPr/>
        </p:nvPicPr>
        <p:blipFill rotWithShape="1">
          <a:blip r:embed="rId4"/>
          <a:srcRect l="28972" t="32627" r="26262" b="60025"/>
          <a:stretch/>
        </p:blipFill>
        <p:spPr>
          <a:xfrm>
            <a:off x="3985403" y="2270807"/>
            <a:ext cx="7818669" cy="922666"/>
          </a:xfrm>
          <a:prstGeom prst="rect">
            <a:avLst/>
          </a:prstGeom>
        </p:spPr>
      </p:pic>
      <p:sp>
        <p:nvSpPr>
          <p:cNvPr id="13" name="TextBox 12">
            <a:extLst>
              <a:ext uri="{FF2B5EF4-FFF2-40B4-BE49-F238E27FC236}">
                <a16:creationId xmlns:a16="http://schemas.microsoft.com/office/drawing/2014/main" id="{DDBF5AEE-64D4-4600-B053-2709FDDA8C58}"/>
              </a:ext>
            </a:extLst>
          </p:cNvPr>
          <p:cNvSpPr txBox="1"/>
          <p:nvPr/>
        </p:nvSpPr>
        <p:spPr>
          <a:xfrm>
            <a:off x="3380509" y="3244334"/>
            <a:ext cx="6096000" cy="369332"/>
          </a:xfrm>
          <a:prstGeom prst="rect">
            <a:avLst/>
          </a:prstGeom>
          <a:noFill/>
        </p:spPr>
        <p:txBody>
          <a:bodyPr wrap="square">
            <a:spAutoFit/>
          </a:bodyPr>
          <a:lstStyle/>
          <a:p>
            <a:r>
              <a:rPr lang="en-US" sz="1800" b="1" i="1" u="none" strike="noStrike" baseline="0" dirty="0">
                <a:solidFill>
                  <a:srgbClr val="009A00"/>
                </a:solidFill>
                <a:latin typeface="GoudyStd-BoldItalic"/>
              </a:rPr>
              <a:t>Applying Manufacturing Overhead</a:t>
            </a:r>
            <a:endParaRPr lang="en-US" dirty="0"/>
          </a:p>
        </p:txBody>
      </p:sp>
      <p:pic>
        <p:nvPicPr>
          <p:cNvPr id="15" name="Picture 14">
            <a:extLst>
              <a:ext uri="{FF2B5EF4-FFF2-40B4-BE49-F238E27FC236}">
                <a16:creationId xmlns:a16="http://schemas.microsoft.com/office/drawing/2014/main" id="{2DE28272-4C12-4048-9E07-8F2C9D72631F}"/>
              </a:ext>
            </a:extLst>
          </p:cNvPr>
          <p:cNvPicPr>
            <a:picLocks noChangeAspect="1"/>
          </p:cNvPicPr>
          <p:nvPr/>
        </p:nvPicPr>
        <p:blipFill rotWithShape="1">
          <a:blip r:embed="rId5"/>
          <a:srcRect l="22727" t="39191" r="35724" b="55423"/>
          <a:stretch/>
        </p:blipFill>
        <p:spPr>
          <a:xfrm>
            <a:off x="3985402" y="3664528"/>
            <a:ext cx="7818669" cy="729274"/>
          </a:xfrm>
          <a:prstGeom prst="rect">
            <a:avLst/>
          </a:prstGeom>
        </p:spPr>
      </p:pic>
    </p:spTree>
    <p:extLst>
      <p:ext uri="{BB962C8B-B14F-4D97-AF65-F5344CB8AC3E}">
        <p14:creationId xmlns:p14="http://schemas.microsoft.com/office/powerpoint/2010/main" val="4019400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sp>
        <p:nvSpPr>
          <p:cNvPr id="4" name="TextBox 3">
            <a:extLst>
              <a:ext uri="{FF2B5EF4-FFF2-40B4-BE49-F238E27FC236}">
                <a16:creationId xmlns:a16="http://schemas.microsoft.com/office/drawing/2014/main" id="{8CDA9DE2-58C0-41AC-A58E-A6E343DB4123}"/>
              </a:ext>
            </a:extLst>
          </p:cNvPr>
          <p:cNvSpPr txBox="1"/>
          <p:nvPr/>
        </p:nvSpPr>
        <p:spPr>
          <a:xfrm>
            <a:off x="3434424" y="922748"/>
            <a:ext cx="9062376" cy="461665"/>
          </a:xfrm>
          <a:prstGeom prst="rect">
            <a:avLst/>
          </a:prstGeom>
          <a:noFill/>
        </p:spPr>
        <p:txBody>
          <a:bodyPr wrap="square">
            <a:spAutoFit/>
          </a:bodyPr>
          <a:lstStyle/>
          <a:p>
            <a:pPr algn="l"/>
            <a:r>
              <a:rPr lang="en-US" sz="2400" b="1" i="1" u="none" strike="noStrike" baseline="0" dirty="0">
                <a:solidFill>
                  <a:srgbClr val="009A00"/>
                </a:solidFill>
                <a:latin typeface="GoudyStd-BoldItalic"/>
              </a:rPr>
              <a:t>Job Cost Sheet</a:t>
            </a:r>
          </a:p>
        </p:txBody>
      </p:sp>
      <p:pic>
        <p:nvPicPr>
          <p:cNvPr id="8" name="Picture 7">
            <a:extLst>
              <a:ext uri="{FF2B5EF4-FFF2-40B4-BE49-F238E27FC236}">
                <a16:creationId xmlns:a16="http://schemas.microsoft.com/office/drawing/2014/main" id="{7C5A04C6-771B-4E91-A07D-C7D7A31E2FD9}"/>
              </a:ext>
            </a:extLst>
          </p:cNvPr>
          <p:cNvPicPr>
            <a:picLocks noChangeAspect="1"/>
          </p:cNvPicPr>
          <p:nvPr/>
        </p:nvPicPr>
        <p:blipFill rotWithShape="1">
          <a:blip r:embed="rId4"/>
          <a:srcRect l="19157" t="24041" r="34243" b="6060"/>
          <a:stretch/>
        </p:blipFill>
        <p:spPr>
          <a:xfrm>
            <a:off x="3434424" y="1323109"/>
            <a:ext cx="8625958" cy="5490638"/>
          </a:xfrm>
          <a:prstGeom prst="rect">
            <a:avLst/>
          </a:prstGeom>
        </p:spPr>
      </p:pic>
    </p:spTree>
    <p:extLst>
      <p:ext uri="{BB962C8B-B14F-4D97-AF65-F5344CB8AC3E}">
        <p14:creationId xmlns:p14="http://schemas.microsoft.com/office/powerpoint/2010/main" val="3112034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1D3F4F-7FF9-448F-A39D-A50B970907D8}"/>
              </a:ext>
            </a:extLst>
          </p:cNvPr>
          <p:cNvSpPr/>
          <p:nvPr/>
        </p:nvSpPr>
        <p:spPr>
          <a:xfrm>
            <a:off x="3351492" y="5818363"/>
            <a:ext cx="8347365" cy="8785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470BCC34-458D-4489-88A4-B74A01ED6185}"/>
              </a:ext>
            </a:extLst>
          </p:cNvPr>
          <p:cNvSpPr/>
          <p:nvPr/>
        </p:nvSpPr>
        <p:spPr>
          <a:xfrm>
            <a:off x="3290454" y="3790826"/>
            <a:ext cx="8347365" cy="8785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Rectangle 1">
            <a:extLst>
              <a:ext uri="{FF2B5EF4-FFF2-40B4-BE49-F238E27FC236}">
                <a16:creationId xmlns:a16="http://schemas.microsoft.com/office/drawing/2014/main" id="{6BB87D76-FB74-433F-8398-F2206D78633C}"/>
              </a:ext>
            </a:extLst>
          </p:cNvPr>
          <p:cNvSpPr/>
          <p:nvPr/>
        </p:nvSpPr>
        <p:spPr>
          <a:xfrm>
            <a:off x="3352800" y="2180485"/>
            <a:ext cx="8091055" cy="58698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sp>
        <p:nvSpPr>
          <p:cNvPr id="10" name="TextBox 9">
            <a:extLst>
              <a:ext uri="{FF2B5EF4-FFF2-40B4-BE49-F238E27FC236}">
                <a16:creationId xmlns:a16="http://schemas.microsoft.com/office/drawing/2014/main" id="{C35C962E-229E-45BE-92CC-E317A5A9228D}"/>
              </a:ext>
            </a:extLst>
          </p:cNvPr>
          <p:cNvSpPr txBox="1"/>
          <p:nvPr/>
        </p:nvSpPr>
        <p:spPr>
          <a:xfrm>
            <a:off x="3236740" y="3747176"/>
            <a:ext cx="9469582" cy="923330"/>
          </a:xfrm>
          <a:prstGeom prst="rect">
            <a:avLst/>
          </a:prstGeom>
          <a:noFill/>
        </p:spPr>
        <p:txBody>
          <a:bodyPr wrap="square">
            <a:spAutoFit/>
          </a:bodyPr>
          <a:lstStyle/>
          <a:p>
            <a:pPr algn="l"/>
            <a:r>
              <a:rPr lang="en-US" sz="1800" b="0" i="0" u="none" strike="noStrike" baseline="0" dirty="0">
                <a:solidFill>
                  <a:schemeClr val="accent6">
                    <a:lumMod val="50000"/>
                  </a:schemeClr>
                </a:solidFill>
                <a:latin typeface="HelveticaLTStd-Roman"/>
              </a:rPr>
              <a:t>Work in Process . . . . . . . . Dr. . . . . . . . . . . . . . . . . . . .. . . . . . . . . . . . . . . 50,000</a:t>
            </a:r>
          </a:p>
          <a:p>
            <a:pPr algn="l"/>
            <a:r>
              <a:rPr lang="en-US" sz="1800" b="0" i="0" u="none" strike="noStrike" baseline="0" dirty="0">
                <a:solidFill>
                  <a:schemeClr val="accent6">
                    <a:lumMod val="50000"/>
                  </a:schemeClr>
                </a:solidFill>
                <a:latin typeface="HelveticaLTStd-Roman"/>
              </a:rPr>
              <a:t>Manufacturing Overhead . .Dr . . . . . . . . . . . . . . . . . .. . . . . . . . . . . . . . . . 2,000</a:t>
            </a:r>
          </a:p>
          <a:p>
            <a:pPr algn="l"/>
            <a:r>
              <a:rPr lang="en-US" sz="1800" b="0" i="0" u="none" strike="noStrike" baseline="0" dirty="0">
                <a:solidFill>
                  <a:srgbClr val="FF0000"/>
                </a:solidFill>
                <a:latin typeface="HelveticaLTStd-Roman"/>
              </a:rPr>
              <a:t>Raw Materials . . . . . . . . . . Cr. . . . . . . . . . . . . . .. . . . . . . . . . . . . . 52,000</a:t>
            </a:r>
            <a:endParaRPr lang="en-US" dirty="0">
              <a:solidFill>
                <a:srgbClr val="FF0000"/>
              </a:solidFill>
            </a:endParaRPr>
          </a:p>
        </p:txBody>
      </p:sp>
      <p:sp>
        <p:nvSpPr>
          <p:cNvPr id="4" name="TextBox 3">
            <a:extLst>
              <a:ext uri="{FF2B5EF4-FFF2-40B4-BE49-F238E27FC236}">
                <a16:creationId xmlns:a16="http://schemas.microsoft.com/office/drawing/2014/main" id="{0C2340CE-D116-46D4-9E03-AFD5C6CCF0DB}"/>
              </a:ext>
            </a:extLst>
          </p:cNvPr>
          <p:cNvSpPr txBox="1"/>
          <p:nvPr/>
        </p:nvSpPr>
        <p:spPr>
          <a:xfrm>
            <a:off x="3290454" y="2180485"/>
            <a:ext cx="8347365" cy="646331"/>
          </a:xfrm>
          <a:prstGeom prst="rect">
            <a:avLst/>
          </a:prstGeom>
          <a:noFill/>
        </p:spPr>
        <p:txBody>
          <a:bodyPr wrap="square">
            <a:spAutoFit/>
          </a:bodyPr>
          <a:lstStyle/>
          <a:p>
            <a:pPr algn="l"/>
            <a:r>
              <a:rPr lang="en-US" sz="1800" b="0" i="0" u="none" strike="noStrike" baseline="0" dirty="0">
                <a:solidFill>
                  <a:schemeClr val="accent6">
                    <a:lumMod val="50000"/>
                  </a:schemeClr>
                </a:solidFill>
                <a:latin typeface="HelveticaLTStd-Roman"/>
              </a:rPr>
              <a:t>Raw Materials . . . . Dr. . . . . . . . . . . . . . . . . . . . . . . . . . . . . . . . . . . . . . .60,000</a:t>
            </a:r>
          </a:p>
          <a:p>
            <a:pPr algn="l"/>
            <a:r>
              <a:rPr lang="en-US" sz="1800" b="0" i="0" u="none" strike="noStrike" baseline="0" dirty="0">
                <a:solidFill>
                  <a:srgbClr val="FF0000"/>
                </a:solidFill>
                <a:latin typeface="HelveticaLTStd-Roman"/>
              </a:rPr>
              <a:t>Accounts Payable . Cr. . . . . . . . . . . . . . . . . . . . . . . . . . . . . . . . . 60,000</a:t>
            </a:r>
            <a:endParaRPr lang="en-US" dirty="0">
              <a:solidFill>
                <a:srgbClr val="FF0000"/>
              </a:solidFill>
            </a:endParaRPr>
          </a:p>
        </p:txBody>
      </p:sp>
      <p:sp>
        <p:nvSpPr>
          <p:cNvPr id="6" name="TextBox 5">
            <a:extLst>
              <a:ext uri="{FF2B5EF4-FFF2-40B4-BE49-F238E27FC236}">
                <a16:creationId xmlns:a16="http://schemas.microsoft.com/office/drawing/2014/main" id="{03BACA2B-0461-4410-A25C-047C3CEFB0F8}"/>
              </a:ext>
            </a:extLst>
          </p:cNvPr>
          <p:cNvSpPr txBox="1"/>
          <p:nvPr/>
        </p:nvSpPr>
        <p:spPr>
          <a:xfrm>
            <a:off x="3283640" y="2817175"/>
            <a:ext cx="6096000" cy="369332"/>
          </a:xfrm>
          <a:prstGeom prst="rect">
            <a:avLst/>
          </a:prstGeom>
          <a:noFill/>
        </p:spPr>
        <p:txBody>
          <a:bodyPr wrap="square">
            <a:spAutoFit/>
          </a:bodyPr>
          <a:lstStyle/>
          <a:p>
            <a:r>
              <a:rPr lang="en-US" sz="1800" b="1" i="0" u="none" strike="noStrike" baseline="0" dirty="0">
                <a:solidFill>
                  <a:srgbClr val="009A00"/>
                </a:solidFill>
                <a:latin typeface="GoudyStd-Bold"/>
              </a:rPr>
              <a:t>ISSUE OF DIRECT AND INDIRECT MATERIALS</a:t>
            </a:r>
            <a:endParaRPr lang="en-US" dirty="0"/>
          </a:p>
        </p:txBody>
      </p:sp>
      <p:sp>
        <p:nvSpPr>
          <p:cNvPr id="8" name="TextBox 7">
            <a:extLst>
              <a:ext uri="{FF2B5EF4-FFF2-40B4-BE49-F238E27FC236}">
                <a16:creationId xmlns:a16="http://schemas.microsoft.com/office/drawing/2014/main" id="{9DBDF035-C32B-4530-9DD8-0580F8E1E71A}"/>
              </a:ext>
            </a:extLst>
          </p:cNvPr>
          <p:cNvSpPr txBox="1"/>
          <p:nvPr/>
        </p:nvSpPr>
        <p:spPr>
          <a:xfrm>
            <a:off x="3290454" y="1031245"/>
            <a:ext cx="6096000" cy="369332"/>
          </a:xfrm>
          <a:prstGeom prst="rect">
            <a:avLst/>
          </a:prstGeom>
          <a:noFill/>
        </p:spPr>
        <p:txBody>
          <a:bodyPr wrap="square">
            <a:spAutoFit/>
          </a:bodyPr>
          <a:lstStyle/>
          <a:p>
            <a:r>
              <a:rPr lang="en-US" sz="1800" b="1" i="1" u="none" strike="noStrike" baseline="0" dirty="0">
                <a:solidFill>
                  <a:srgbClr val="009A00"/>
                </a:solidFill>
                <a:latin typeface="GoudyStd-BoldItalic"/>
              </a:rPr>
              <a:t>The Purchase of MATERIALS</a:t>
            </a:r>
            <a:endParaRPr lang="en-US" dirty="0"/>
          </a:p>
        </p:txBody>
      </p:sp>
      <p:sp>
        <p:nvSpPr>
          <p:cNvPr id="12" name="TextBox 11">
            <a:extLst>
              <a:ext uri="{FF2B5EF4-FFF2-40B4-BE49-F238E27FC236}">
                <a16:creationId xmlns:a16="http://schemas.microsoft.com/office/drawing/2014/main" id="{08C5BEBB-7634-4F3E-87EE-1828062AEE04}"/>
              </a:ext>
            </a:extLst>
          </p:cNvPr>
          <p:cNvSpPr txBox="1"/>
          <p:nvPr/>
        </p:nvSpPr>
        <p:spPr>
          <a:xfrm>
            <a:off x="3236740" y="4669381"/>
            <a:ext cx="6380018" cy="369332"/>
          </a:xfrm>
          <a:prstGeom prst="rect">
            <a:avLst/>
          </a:prstGeom>
          <a:noFill/>
        </p:spPr>
        <p:txBody>
          <a:bodyPr wrap="square">
            <a:spAutoFit/>
          </a:bodyPr>
          <a:lstStyle/>
          <a:p>
            <a:r>
              <a:rPr lang="en-US" sz="1800" b="1" i="1" u="none" strike="noStrike" baseline="0" dirty="0">
                <a:solidFill>
                  <a:srgbClr val="009A00"/>
                </a:solidFill>
                <a:latin typeface="GoudyStd-BoldItalic"/>
              </a:rPr>
              <a:t>LABOR COST</a:t>
            </a:r>
            <a:endParaRPr lang="en-US" dirty="0"/>
          </a:p>
        </p:txBody>
      </p:sp>
      <p:sp>
        <p:nvSpPr>
          <p:cNvPr id="14" name="TextBox 13">
            <a:extLst>
              <a:ext uri="{FF2B5EF4-FFF2-40B4-BE49-F238E27FC236}">
                <a16:creationId xmlns:a16="http://schemas.microsoft.com/office/drawing/2014/main" id="{CD76D0CB-852D-4E4B-9850-27F7316EACC5}"/>
              </a:ext>
            </a:extLst>
          </p:cNvPr>
          <p:cNvSpPr txBox="1"/>
          <p:nvPr/>
        </p:nvSpPr>
        <p:spPr>
          <a:xfrm>
            <a:off x="3290454" y="5773588"/>
            <a:ext cx="8835738" cy="923330"/>
          </a:xfrm>
          <a:prstGeom prst="rect">
            <a:avLst/>
          </a:prstGeom>
          <a:noFill/>
        </p:spPr>
        <p:txBody>
          <a:bodyPr wrap="square">
            <a:spAutoFit/>
          </a:bodyPr>
          <a:lstStyle/>
          <a:p>
            <a:pPr algn="l"/>
            <a:r>
              <a:rPr lang="en-US" sz="1800" b="0" i="0" u="none" strike="noStrike" baseline="0" dirty="0">
                <a:solidFill>
                  <a:schemeClr val="accent6">
                    <a:lumMod val="50000"/>
                  </a:schemeClr>
                </a:solidFill>
                <a:latin typeface="HelveticaLTStd-Roman"/>
              </a:rPr>
              <a:t>Work in Process . . . . . . . . . . . . . . . . . . . . . . . . . . . . . . . . . . . . . . . . . . 60,000</a:t>
            </a:r>
          </a:p>
          <a:p>
            <a:pPr algn="l"/>
            <a:r>
              <a:rPr lang="en-US" sz="1800" b="0" i="0" u="none" strike="noStrike" baseline="0" dirty="0">
                <a:solidFill>
                  <a:schemeClr val="accent6">
                    <a:lumMod val="50000"/>
                  </a:schemeClr>
                </a:solidFill>
                <a:latin typeface="HelveticaLTStd-Roman"/>
              </a:rPr>
              <a:t>Manufacturing Overhead . . . . . . . . . . . . . . . . . . . . . . .. . . . . . . . . . . . 15,000</a:t>
            </a:r>
          </a:p>
          <a:p>
            <a:pPr algn="l"/>
            <a:r>
              <a:rPr lang="en-US" sz="1800" b="0" i="0" u="none" strike="noStrike" baseline="0" dirty="0">
                <a:solidFill>
                  <a:srgbClr val="FF0000"/>
                </a:solidFill>
                <a:latin typeface="HelveticaLTStd-Roman"/>
              </a:rPr>
              <a:t>Salaries and Wages Payable . . . . . . . . . . . . . . . . . . . . . . . . . . 75,000</a:t>
            </a:r>
            <a:endParaRPr lang="en-US" dirty="0">
              <a:solidFill>
                <a:srgbClr val="FF0000"/>
              </a:solidFill>
            </a:endParaRPr>
          </a:p>
        </p:txBody>
      </p:sp>
      <p:sp>
        <p:nvSpPr>
          <p:cNvPr id="16" name="TextBox 15">
            <a:extLst>
              <a:ext uri="{FF2B5EF4-FFF2-40B4-BE49-F238E27FC236}">
                <a16:creationId xmlns:a16="http://schemas.microsoft.com/office/drawing/2014/main" id="{336CEDB7-0AEA-439A-B3B5-334B1CB5A554}"/>
              </a:ext>
            </a:extLst>
          </p:cNvPr>
          <p:cNvSpPr txBox="1"/>
          <p:nvPr/>
        </p:nvSpPr>
        <p:spPr>
          <a:xfrm>
            <a:off x="3290454" y="1342610"/>
            <a:ext cx="8523157" cy="923330"/>
          </a:xfrm>
          <a:prstGeom prst="rect">
            <a:avLst/>
          </a:prstGeom>
          <a:noFill/>
        </p:spPr>
        <p:txBody>
          <a:bodyPr wrap="square">
            <a:spAutoFit/>
          </a:bodyPr>
          <a:lstStyle/>
          <a:p>
            <a:pPr algn="just"/>
            <a:r>
              <a:rPr lang="en-US" sz="1800" b="0" i="0" u="none" strike="noStrike" baseline="0" dirty="0">
                <a:latin typeface="TimesLTStd-Roman"/>
              </a:rPr>
              <a:t>On April 1, Ruger Corporation had </a:t>
            </a:r>
            <a:r>
              <a:rPr lang="en-US" sz="1800" b="1" i="0" u="none" strike="noStrike" baseline="0" dirty="0">
                <a:latin typeface="TimesLTStd-Roman"/>
              </a:rPr>
              <a:t>$7,000 </a:t>
            </a:r>
            <a:r>
              <a:rPr lang="en-US" sz="1800" b="0" i="0" u="none" strike="noStrike" baseline="0" dirty="0">
                <a:latin typeface="TimesLTStd-Roman"/>
              </a:rPr>
              <a:t>in raw materials on hand. During the month, the company purchased on account an additional </a:t>
            </a:r>
            <a:r>
              <a:rPr lang="en-US" sz="1800" b="1" i="0" u="none" strike="noStrike" baseline="0" dirty="0">
                <a:latin typeface="TimesLTStd-Roman"/>
              </a:rPr>
              <a:t>$60,000 in raw materials</a:t>
            </a:r>
            <a:r>
              <a:rPr lang="en-US" sz="1800" b="0" i="0" u="none" strike="noStrike" baseline="0" dirty="0">
                <a:latin typeface="TimesLTStd-Roman"/>
              </a:rPr>
              <a:t>. The purchase is recorded in journal entry</a:t>
            </a:r>
            <a:endParaRPr lang="en-US" dirty="0"/>
          </a:p>
        </p:txBody>
      </p:sp>
      <p:sp>
        <p:nvSpPr>
          <p:cNvPr id="19" name="TextBox 18">
            <a:extLst>
              <a:ext uri="{FF2B5EF4-FFF2-40B4-BE49-F238E27FC236}">
                <a16:creationId xmlns:a16="http://schemas.microsoft.com/office/drawing/2014/main" id="{95F4F52D-851B-4AE5-9A5F-55939F017197}"/>
              </a:ext>
            </a:extLst>
          </p:cNvPr>
          <p:cNvSpPr txBox="1"/>
          <p:nvPr/>
        </p:nvSpPr>
        <p:spPr>
          <a:xfrm>
            <a:off x="3236740" y="3144495"/>
            <a:ext cx="8664315" cy="646331"/>
          </a:xfrm>
          <a:prstGeom prst="rect">
            <a:avLst/>
          </a:prstGeom>
          <a:noFill/>
        </p:spPr>
        <p:txBody>
          <a:bodyPr wrap="square">
            <a:spAutoFit/>
          </a:bodyPr>
          <a:lstStyle/>
          <a:p>
            <a:pPr algn="just"/>
            <a:r>
              <a:rPr lang="en-US" sz="1800" b="0" i="0" u="none" strike="noStrike" baseline="0" dirty="0">
                <a:latin typeface="TimesLTStd-Roman"/>
              </a:rPr>
              <a:t>During April, $52,000 in raw materials were requisitioned from the storeroom for use in production. These raw materials included $50,000 of direct and $2,000 of indirect materials</a:t>
            </a:r>
            <a:endParaRPr lang="en-US" dirty="0"/>
          </a:p>
        </p:txBody>
      </p:sp>
      <p:sp>
        <p:nvSpPr>
          <p:cNvPr id="13" name="TextBox 12">
            <a:extLst>
              <a:ext uri="{FF2B5EF4-FFF2-40B4-BE49-F238E27FC236}">
                <a16:creationId xmlns:a16="http://schemas.microsoft.com/office/drawing/2014/main" id="{58E2D257-0556-4F34-B554-8B384E4FC510}"/>
              </a:ext>
            </a:extLst>
          </p:cNvPr>
          <p:cNvSpPr txBox="1"/>
          <p:nvPr/>
        </p:nvSpPr>
        <p:spPr>
          <a:xfrm>
            <a:off x="3236740" y="5038713"/>
            <a:ext cx="8576871" cy="646331"/>
          </a:xfrm>
          <a:prstGeom prst="rect">
            <a:avLst/>
          </a:prstGeom>
          <a:noFill/>
        </p:spPr>
        <p:txBody>
          <a:bodyPr wrap="square">
            <a:spAutoFit/>
          </a:bodyPr>
          <a:lstStyle/>
          <a:p>
            <a:pPr algn="l"/>
            <a:r>
              <a:rPr lang="en-US" sz="1800" b="0" i="0" u="none" strike="noStrike" baseline="0" dirty="0">
                <a:latin typeface="TimesLTStd-Roman"/>
              </a:rPr>
              <a:t>In April, the employee time tickets included $60,000 recorded for direct labor and $15,000 for indirect labor. The following entry summarizes these costs</a:t>
            </a:r>
            <a:endParaRPr lang="en-US" dirty="0"/>
          </a:p>
        </p:txBody>
      </p:sp>
    </p:spTree>
    <p:extLst>
      <p:ext uri="{BB962C8B-B14F-4D97-AF65-F5344CB8AC3E}">
        <p14:creationId xmlns:p14="http://schemas.microsoft.com/office/powerpoint/2010/main" val="919052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pic>
        <p:nvPicPr>
          <p:cNvPr id="7" name="Picture 6">
            <a:extLst>
              <a:ext uri="{FF2B5EF4-FFF2-40B4-BE49-F238E27FC236}">
                <a16:creationId xmlns:a16="http://schemas.microsoft.com/office/drawing/2014/main" id="{57BE30AF-5B84-41EC-8259-D4F6D4DC12DD}"/>
              </a:ext>
            </a:extLst>
          </p:cNvPr>
          <p:cNvPicPr>
            <a:picLocks noChangeAspect="1"/>
          </p:cNvPicPr>
          <p:nvPr/>
        </p:nvPicPr>
        <p:blipFill rotWithShape="1">
          <a:blip r:embed="rId4"/>
          <a:srcRect l="18135" t="29944" r="14250" b="17378"/>
          <a:stretch/>
        </p:blipFill>
        <p:spPr>
          <a:xfrm>
            <a:off x="3582649" y="1386590"/>
            <a:ext cx="8394492" cy="5096655"/>
          </a:xfrm>
          <a:prstGeom prst="rect">
            <a:avLst/>
          </a:prstGeom>
        </p:spPr>
      </p:pic>
    </p:spTree>
    <p:extLst>
      <p:ext uri="{BB962C8B-B14F-4D97-AF65-F5344CB8AC3E}">
        <p14:creationId xmlns:p14="http://schemas.microsoft.com/office/powerpoint/2010/main" val="3137426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pic>
        <p:nvPicPr>
          <p:cNvPr id="22" name="Picture 21">
            <a:extLst>
              <a:ext uri="{FF2B5EF4-FFF2-40B4-BE49-F238E27FC236}">
                <a16:creationId xmlns:a16="http://schemas.microsoft.com/office/drawing/2014/main" id="{DF4335A5-C90D-4F69-AF5A-94EFCA23FEC0}"/>
              </a:ext>
            </a:extLst>
          </p:cNvPr>
          <p:cNvPicPr>
            <a:picLocks noChangeAspect="1"/>
          </p:cNvPicPr>
          <p:nvPr/>
        </p:nvPicPr>
        <p:blipFill rotWithShape="1">
          <a:blip r:embed="rId4"/>
          <a:srcRect l="13400" t="19344" r="19351" b="28961"/>
          <a:stretch/>
        </p:blipFill>
        <p:spPr>
          <a:xfrm>
            <a:off x="3740727" y="1094282"/>
            <a:ext cx="8086511" cy="5343993"/>
          </a:xfrm>
          <a:prstGeom prst="rect">
            <a:avLst/>
          </a:prstGeom>
        </p:spPr>
      </p:pic>
    </p:spTree>
    <p:extLst>
      <p:ext uri="{BB962C8B-B14F-4D97-AF65-F5344CB8AC3E}">
        <p14:creationId xmlns:p14="http://schemas.microsoft.com/office/powerpoint/2010/main" val="1837437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sp>
        <p:nvSpPr>
          <p:cNvPr id="8" name="TextBox 7">
            <a:extLst>
              <a:ext uri="{FF2B5EF4-FFF2-40B4-BE49-F238E27FC236}">
                <a16:creationId xmlns:a16="http://schemas.microsoft.com/office/drawing/2014/main" id="{5D1F885A-75AF-4A59-89FF-7EFD531197DA}"/>
              </a:ext>
            </a:extLst>
          </p:cNvPr>
          <p:cNvSpPr txBox="1"/>
          <p:nvPr/>
        </p:nvSpPr>
        <p:spPr>
          <a:xfrm>
            <a:off x="3408218" y="1020679"/>
            <a:ext cx="6096000" cy="369332"/>
          </a:xfrm>
          <a:prstGeom prst="rect">
            <a:avLst/>
          </a:prstGeom>
          <a:noFill/>
        </p:spPr>
        <p:txBody>
          <a:bodyPr wrap="square">
            <a:spAutoFit/>
          </a:bodyPr>
          <a:lstStyle/>
          <a:p>
            <a:r>
              <a:rPr lang="en-US" sz="1800" b="1" i="1" u="none" strike="noStrike" baseline="0" dirty="0">
                <a:solidFill>
                  <a:srgbClr val="009A00"/>
                </a:solidFill>
                <a:latin typeface="GoudyStd-BoldItalic"/>
              </a:rPr>
              <a:t>Manufacturing Overhead Costs</a:t>
            </a:r>
            <a:endParaRPr lang="en-US" dirty="0"/>
          </a:p>
        </p:txBody>
      </p:sp>
      <p:sp>
        <p:nvSpPr>
          <p:cNvPr id="10" name="TextBox 9">
            <a:extLst>
              <a:ext uri="{FF2B5EF4-FFF2-40B4-BE49-F238E27FC236}">
                <a16:creationId xmlns:a16="http://schemas.microsoft.com/office/drawing/2014/main" id="{471AFCDE-82E4-4D9C-AD74-24AB81429982}"/>
              </a:ext>
            </a:extLst>
          </p:cNvPr>
          <p:cNvSpPr txBox="1"/>
          <p:nvPr/>
        </p:nvSpPr>
        <p:spPr>
          <a:xfrm>
            <a:off x="3325091" y="1390011"/>
            <a:ext cx="8721436" cy="646331"/>
          </a:xfrm>
          <a:prstGeom prst="rect">
            <a:avLst/>
          </a:prstGeom>
          <a:noFill/>
        </p:spPr>
        <p:txBody>
          <a:bodyPr wrap="square">
            <a:spAutoFit/>
          </a:bodyPr>
          <a:lstStyle/>
          <a:p>
            <a:pPr algn="l"/>
            <a:r>
              <a:rPr lang="en-US" sz="1800" b="0" i="0" u="none" strike="noStrike" baseline="0" dirty="0">
                <a:latin typeface="TimesLTStd-Roman"/>
              </a:rPr>
              <a:t>Recall that all manufacturing costs other than direct materials and direct labor are classified</a:t>
            </a:r>
          </a:p>
          <a:p>
            <a:pPr algn="l"/>
            <a:r>
              <a:rPr lang="en-US" sz="1800" b="0" i="0" u="none" strike="noStrike" baseline="0" dirty="0">
                <a:latin typeface="TimesLTStd-Roman"/>
              </a:rPr>
              <a:t>as manufacturing overhead costs.</a:t>
            </a:r>
            <a:endParaRPr lang="en-US" dirty="0"/>
          </a:p>
        </p:txBody>
      </p:sp>
      <p:pic>
        <p:nvPicPr>
          <p:cNvPr id="14" name="Picture 13">
            <a:extLst>
              <a:ext uri="{FF2B5EF4-FFF2-40B4-BE49-F238E27FC236}">
                <a16:creationId xmlns:a16="http://schemas.microsoft.com/office/drawing/2014/main" id="{87DA4319-68D9-4D8A-BAC8-008C0DE635B0}"/>
              </a:ext>
            </a:extLst>
          </p:cNvPr>
          <p:cNvPicPr>
            <a:picLocks noChangeAspect="1"/>
          </p:cNvPicPr>
          <p:nvPr/>
        </p:nvPicPr>
        <p:blipFill rotWithShape="1">
          <a:blip r:embed="rId4"/>
          <a:srcRect l="26699" t="50331" r="25897" b="24051"/>
          <a:stretch/>
        </p:blipFill>
        <p:spPr>
          <a:xfrm>
            <a:off x="3463635" y="2147455"/>
            <a:ext cx="8056419" cy="1891146"/>
          </a:xfrm>
          <a:prstGeom prst="rect">
            <a:avLst/>
          </a:prstGeom>
        </p:spPr>
      </p:pic>
      <p:pic>
        <p:nvPicPr>
          <p:cNvPr id="18" name="Picture 17">
            <a:extLst>
              <a:ext uri="{FF2B5EF4-FFF2-40B4-BE49-F238E27FC236}">
                <a16:creationId xmlns:a16="http://schemas.microsoft.com/office/drawing/2014/main" id="{0166654B-D5B1-476E-A4F3-E6AC2C320B61}"/>
              </a:ext>
            </a:extLst>
          </p:cNvPr>
          <p:cNvPicPr>
            <a:picLocks noChangeAspect="1"/>
          </p:cNvPicPr>
          <p:nvPr/>
        </p:nvPicPr>
        <p:blipFill rotWithShape="1">
          <a:blip r:embed="rId5"/>
          <a:srcRect l="26027" t="25963" r="18787" b="40400"/>
          <a:stretch/>
        </p:blipFill>
        <p:spPr>
          <a:xfrm>
            <a:off x="3463635" y="4149714"/>
            <a:ext cx="8132620" cy="2528453"/>
          </a:xfrm>
          <a:prstGeom prst="rect">
            <a:avLst/>
          </a:prstGeom>
        </p:spPr>
      </p:pic>
    </p:spTree>
    <p:extLst>
      <p:ext uri="{BB962C8B-B14F-4D97-AF65-F5344CB8AC3E}">
        <p14:creationId xmlns:p14="http://schemas.microsoft.com/office/powerpoint/2010/main" val="3280583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sp>
        <p:nvSpPr>
          <p:cNvPr id="4" name="TextBox 3">
            <a:extLst>
              <a:ext uri="{FF2B5EF4-FFF2-40B4-BE49-F238E27FC236}">
                <a16:creationId xmlns:a16="http://schemas.microsoft.com/office/drawing/2014/main" id="{D33D9C7E-0204-46FB-B14D-B95B290484E8}"/>
              </a:ext>
            </a:extLst>
          </p:cNvPr>
          <p:cNvSpPr txBox="1"/>
          <p:nvPr/>
        </p:nvSpPr>
        <p:spPr>
          <a:xfrm>
            <a:off x="3373581" y="1089952"/>
            <a:ext cx="6096000" cy="369332"/>
          </a:xfrm>
          <a:prstGeom prst="rect">
            <a:avLst/>
          </a:prstGeom>
          <a:noFill/>
        </p:spPr>
        <p:txBody>
          <a:bodyPr wrap="square">
            <a:spAutoFit/>
          </a:bodyPr>
          <a:lstStyle/>
          <a:p>
            <a:r>
              <a:rPr lang="en-US" sz="1800" b="1" i="1" u="none" strike="noStrike" baseline="0">
                <a:solidFill>
                  <a:srgbClr val="009A00"/>
                </a:solidFill>
                <a:latin typeface="GoudyStd-BoldItalic"/>
              </a:rPr>
              <a:t>Applying Manufacturing Overhead</a:t>
            </a:r>
            <a:endParaRPr lang="en-US" dirty="0"/>
          </a:p>
        </p:txBody>
      </p:sp>
      <p:sp>
        <p:nvSpPr>
          <p:cNvPr id="6" name="TextBox 5">
            <a:extLst>
              <a:ext uri="{FF2B5EF4-FFF2-40B4-BE49-F238E27FC236}">
                <a16:creationId xmlns:a16="http://schemas.microsoft.com/office/drawing/2014/main" id="{D3204A5F-2459-4919-8DC5-0CCD4F4572C5}"/>
              </a:ext>
            </a:extLst>
          </p:cNvPr>
          <p:cNvSpPr txBox="1"/>
          <p:nvPr/>
        </p:nvSpPr>
        <p:spPr>
          <a:xfrm>
            <a:off x="3435927" y="1459284"/>
            <a:ext cx="8160328" cy="2492990"/>
          </a:xfrm>
          <a:prstGeom prst="rect">
            <a:avLst/>
          </a:prstGeom>
          <a:noFill/>
        </p:spPr>
        <p:txBody>
          <a:bodyPr wrap="square">
            <a:spAutoFit/>
          </a:bodyPr>
          <a:lstStyle/>
          <a:p>
            <a:pPr algn="just"/>
            <a:r>
              <a:rPr lang="en-US" sz="1800" b="0" i="0" u="none" strike="noStrike" baseline="0" dirty="0">
                <a:latin typeface="TimesLTStd-Roman"/>
              </a:rPr>
              <a:t>To illustrate, assume that Ruger Corporation’s predetermined overhead rate is $6 per machine-hour. Also assume that during April, 10,000 machine-hours were worked on Job A and 5,000 machine-hours were worked on Job B (a total of 15,000 machine-hours). Thus, $90,000 in overhead cost ($6 per machine-hour </a:t>
            </a:r>
            <a:r>
              <a:rPr lang="en-US" sz="1800" b="0" i="0" u="none" strike="noStrike" baseline="0" dirty="0">
                <a:latin typeface="MathematicalPiLTStd"/>
              </a:rPr>
              <a:t>× </a:t>
            </a:r>
            <a:r>
              <a:rPr lang="en-US" sz="1800" b="0" i="0" u="none" strike="noStrike" baseline="0" dirty="0">
                <a:latin typeface="TimesLTStd-Roman"/>
              </a:rPr>
              <a:t>15,000 machine-hours </a:t>
            </a:r>
            <a:r>
              <a:rPr lang="en-US" sz="1800" b="0" i="0" u="none" strike="noStrike" baseline="0" dirty="0">
                <a:latin typeface="MathematicalPiLTStd"/>
              </a:rPr>
              <a:t>= </a:t>
            </a:r>
            <a:r>
              <a:rPr lang="en-US" sz="1800" b="0" i="0" u="none" strike="noStrike" baseline="0" dirty="0">
                <a:latin typeface="TimesLTStd-Roman"/>
              </a:rPr>
              <a:t>$90,000) would be applied to Work in Process. The following entry records the application of Manufacturing Overhead to Work in Process:</a:t>
            </a:r>
          </a:p>
          <a:p>
            <a:pPr algn="ctr"/>
            <a:r>
              <a:rPr lang="en-US" sz="1600" b="1" i="1" u="none" strike="noStrike" baseline="0" dirty="0">
                <a:latin typeface="HelveticaNeueLTStd-MdIt"/>
              </a:rPr>
              <a:t>(7)</a:t>
            </a:r>
          </a:p>
          <a:p>
            <a:pPr algn="l"/>
            <a:r>
              <a:rPr lang="en-US" sz="1600" b="0" i="0" u="none" strike="noStrike" baseline="0" dirty="0">
                <a:solidFill>
                  <a:schemeClr val="accent6">
                    <a:lumMod val="75000"/>
                  </a:schemeClr>
                </a:solidFill>
                <a:latin typeface="HelveticaLTStd-Roman"/>
              </a:rPr>
              <a:t>Work in Process . . . . . . . . . . . . . . . . . . . . . . . . . . . . . . . . . . . . . . . . . . . . 90,000</a:t>
            </a:r>
          </a:p>
          <a:p>
            <a:pPr algn="l"/>
            <a:r>
              <a:rPr lang="en-US" sz="1600" b="0" i="0" u="none" strike="noStrike" baseline="0" dirty="0">
                <a:solidFill>
                  <a:srgbClr val="FF0000"/>
                </a:solidFill>
                <a:latin typeface="HelveticaLTStd-Roman"/>
              </a:rPr>
              <a:t>Manufacturing Overhead . . . . . . . . . . . . . . . . . . . . . . . . . . . . . 90,000</a:t>
            </a:r>
            <a:endParaRPr lang="en-US" dirty="0">
              <a:solidFill>
                <a:srgbClr val="FF0000"/>
              </a:solidFill>
            </a:endParaRPr>
          </a:p>
        </p:txBody>
      </p:sp>
      <p:sp>
        <p:nvSpPr>
          <p:cNvPr id="8" name="TextBox 7">
            <a:extLst>
              <a:ext uri="{FF2B5EF4-FFF2-40B4-BE49-F238E27FC236}">
                <a16:creationId xmlns:a16="http://schemas.microsoft.com/office/drawing/2014/main" id="{C048B590-924F-45BC-8EA5-A352506E0F81}"/>
              </a:ext>
            </a:extLst>
          </p:cNvPr>
          <p:cNvSpPr txBox="1"/>
          <p:nvPr/>
        </p:nvSpPr>
        <p:spPr>
          <a:xfrm>
            <a:off x="3449781" y="4040970"/>
            <a:ext cx="6096000" cy="369332"/>
          </a:xfrm>
          <a:prstGeom prst="rect">
            <a:avLst/>
          </a:prstGeom>
          <a:noFill/>
        </p:spPr>
        <p:txBody>
          <a:bodyPr wrap="square">
            <a:spAutoFit/>
          </a:bodyPr>
          <a:lstStyle/>
          <a:p>
            <a:r>
              <a:rPr lang="en-US" sz="1800" b="1" i="0" u="none" strike="noStrike" baseline="0" dirty="0">
                <a:solidFill>
                  <a:srgbClr val="009A00"/>
                </a:solidFill>
                <a:latin typeface="GoudyStd-Bold"/>
              </a:rPr>
              <a:t>The Concept of a Clearing Account</a:t>
            </a:r>
            <a:endParaRPr lang="en-US" dirty="0"/>
          </a:p>
        </p:txBody>
      </p:sp>
      <p:pic>
        <p:nvPicPr>
          <p:cNvPr id="12" name="Picture 11">
            <a:extLst>
              <a:ext uri="{FF2B5EF4-FFF2-40B4-BE49-F238E27FC236}">
                <a16:creationId xmlns:a16="http://schemas.microsoft.com/office/drawing/2014/main" id="{F070F69A-5FA9-4378-8284-BA6E16F9705C}"/>
              </a:ext>
            </a:extLst>
          </p:cNvPr>
          <p:cNvPicPr>
            <a:picLocks noChangeAspect="1"/>
          </p:cNvPicPr>
          <p:nvPr/>
        </p:nvPicPr>
        <p:blipFill rotWithShape="1">
          <a:blip r:embed="rId4"/>
          <a:srcRect l="11078" t="64309" r="39090" b="21279"/>
          <a:stretch/>
        </p:blipFill>
        <p:spPr>
          <a:xfrm>
            <a:off x="4315691" y="4570473"/>
            <a:ext cx="6691745" cy="1553235"/>
          </a:xfrm>
          <a:prstGeom prst="rect">
            <a:avLst/>
          </a:prstGeom>
        </p:spPr>
      </p:pic>
    </p:spTree>
    <p:extLst>
      <p:ext uri="{BB962C8B-B14F-4D97-AF65-F5344CB8AC3E}">
        <p14:creationId xmlns:p14="http://schemas.microsoft.com/office/powerpoint/2010/main" val="3896419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pic>
        <p:nvPicPr>
          <p:cNvPr id="7" name="Picture 6">
            <a:extLst>
              <a:ext uri="{FF2B5EF4-FFF2-40B4-BE49-F238E27FC236}">
                <a16:creationId xmlns:a16="http://schemas.microsoft.com/office/drawing/2014/main" id="{AA91C2B7-AC0D-43F4-AC0D-7A66B4E005CD}"/>
              </a:ext>
            </a:extLst>
          </p:cNvPr>
          <p:cNvPicPr>
            <a:picLocks noChangeAspect="1"/>
          </p:cNvPicPr>
          <p:nvPr/>
        </p:nvPicPr>
        <p:blipFill rotWithShape="1">
          <a:blip r:embed="rId4"/>
          <a:srcRect l="13472" t="25355" r="18622" b="17267"/>
          <a:stretch/>
        </p:blipFill>
        <p:spPr>
          <a:xfrm>
            <a:off x="3485214" y="989352"/>
            <a:ext cx="8476938" cy="5612340"/>
          </a:xfrm>
          <a:prstGeom prst="rect">
            <a:avLst/>
          </a:prstGeom>
        </p:spPr>
      </p:pic>
    </p:spTree>
    <p:extLst>
      <p:ext uri="{BB962C8B-B14F-4D97-AF65-F5344CB8AC3E}">
        <p14:creationId xmlns:p14="http://schemas.microsoft.com/office/powerpoint/2010/main" val="313913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sp>
        <p:nvSpPr>
          <p:cNvPr id="8" name="TextBox 7">
            <a:extLst>
              <a:ext uri="{FF2B5EF4-FFF2-40B4-BE49-F238E27FC236}">
                <a16:creationId xmlns:a16="http://schemas.microsoft.com/office/drawing/2014/main" id="{B60518A3-B5E0-429A-B7C0-2F645C8ECF31}"/>
              </a:ext>
            </a:extLst>
          </p:cNvPr>
          <p:cNvSpPr txBox="1"/>
          <p:nvPr/>
        </p:nvSpPr>
        <p:spPr>
          <a:xfrm>
            <a:off x="3423378" y="1161659"/>
            <a:ext cx="8160327" cy="5632311"/>
          </a:xfrm>
          <a:prstGeom prst="rect">
            <a:avLst/>
          </a:prstGeom>
          <a:noFill/>
        </p:spPr>
        <p:txBody>
          <a:bodyPr wrap="square">
            <a:spAutoFit/>
          </a:bodyPr>
          <a:lstStyle/>
          <a:p>
            <a:pPr algn="just"/>
            <a:r>
              <a:rPr lang="en-US" sz="4000" b="0" i="1" u="none" strike="noStrike" baseline="0" dirty="0">
                <a:latin typeface="TimesLTStd-Italic"/>
              </a:rPr>
              <a:t>Actual overhead costs are not charged to jobs; actual overhead costs do not appear on the job cost sheet nor do they appear in the Work in Process account. Only the applied overhead cost, based on the predetermined overhead rate, appears on the job cost sheet and in the Work in Process account</a:t>
            </a:r>
            <a:r>
              <a:rPr lang="en-US" sz="1800" b="0" i="1" u="none" strike="noStrike" baseline="0" dirty="0">
                <a:latin typeface="TimesLTStd-Italic"/>
              </a:rPr>
              <a:t>.</a:t>
            </a:r>
            <a:endParaRPr lang="en-US" dirty="0"/>
          </a:p>
        </p:txBody>
      </p:sp>
    </p:spTree>
    <p:extLst>
      <p:ext uri="{BB962C8B-B14F-4D97-AF65-F5344CB8AC3E}">
        <p14:creationId xmlns:p14="http://schemas.microsoft.com/office/powerpoint/2010/main" val="1759850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sp>
        <p:nvSpPr>
          <p:cNvPr id="4" name="TextBox 3">
            <a:extLst>
              <a:ext uri="{FF2B5EF4-FFF2-40B4-BE49-F238E27FC236}">
                <a16:creationId xmlns:a16="http://schemas.microsoft.com/office/drawing/2014/main" id="{1C5E5415-F6C7-4CE4-BA1E-EF713EF33E9B}"/>
              </a:ext>
            </a:extLst>
          </p:cNvPr>
          <p:cNvSpPr txBox="1"/>
          <p:nvPr/>
        </p:nvSpPr>
        <p:spPr>
          <a:xfrm>
            <a:off x="3380509" y="986043"/>
            <a:ext cx="6096000" cy="369332"/>
          </a:xfrm>
          <a:prstGeom prst="rect">
            <a:avLst/>
          </a:prstGeom>
          <a:noFill/>
        </p:spPr>
        <p:txBody>
          <a:bodyPr wrap="square">
            <a:spAutoFit/>
          </a:bodyPr>
          <a:lstStyle/>
          <a:p>
            <a:r>
              <a:rPr lang="en-US" sz="1800" b="1" i="1" u="none" strike="noStrike" baseline="0" dirty="0">
                <a:solidFill>
                  <a:srgbClr val="009A00"/>
                </a:solidFill>
                <a:latin typeface="GoudyStd-BoldItalic"/>
              </a:rPr>
              <a:t>Nonmanufacturing Costs</a:t>
            </a:r>
            <a:endParaRPr lang="en-US" dirty="0"/>
          </a:p>
        </p:txBody>
      </p:sp>
      <p:sp>
        <p:nvSpPr>
          <p:cNvPr id="6" name="TextBox 5">
            <a:extLst>
              <a:ext uri="{FF2B5EF4-FFF2-40B4-BE49-F238E27FC236}">
                <a16:creationId xmlns:a16="http://schemas.microsoft.com/office/drawing/2014/main" id="{DF0287F3-1256-4A7B-BBDC-77354B09DE4D}"/>
              </a:ext>
            </a:extLst>
          </p:cNvPr>
          <p:cNvSpPr txBox="1"/>
          <p:nvPr/>
        </p:nvSpPr>
        <p:spPr>
          <a:xfrm>
            <a:off x="3380509" y="1355375"/>
            <a:ext cx="8298874" cy="1200329"/>
          </a:xfrm>
          <a:prstGeom prst="rect">
            <a:avLst/>
          </a:prstGeom>
          <a:noFill/>
        </p:spPr>
        <p:txBody>
          <a:bodyPr wrap="square">
            <a:spAutoFit/>
          </a:bodyPr>
          <a:lstStyle/>
          <a:p>
            <a:pPr algn="just"/>
            <a:r>
              <a:rPr lang="en-US" sz="1800" b="0" i="0" u="none" strike="noStrike" baseline="0" dirty="0">
                <a:latin typeface="TimesLTStd-Roman"/>
              </a:rPr>
              <a:t>In addition to manufacturing costs, companies also incur selling and administrative costs. These costs should be treated as period expenses and charged directly to the income statement. </a:t>
            </a:r>
            <a:r>
              <a:rPr lang="en-US" sz="1800" b="0" i="1" u="none" strike="noStrike" baseline="0" dirty="0">
                <a:latin typeface="TimesLTStd-Italic"/>
              </a:rPr>
              <a:t>Nonmanufacturing costs should not go into the Manufacturing Overhead</a:t>
            </a:r>
            <a:r>
              <a:rPr lang="en-US" i="1" dirty="0">
                <a:latin typeface="TimesLTStd-Italic"/>
              </a:rPr>
              <a:t> </a:t>
            </a:r>
            <a:r>
              <a:rPr lang="en-US" sz="1800" b="0" i="1" u="none" strike="noStrike" baseline="0" dirty="0">
                <a:latin typeface="TimesLTStd-Italic"/>
              </a:rPr>
              <a:t>account.</a:t>
            </a:r>
            <a:endParaRPr lang="en-US" dirty="0"/>
          </a:p>
        </p:txBody>
      </p:sp>
      <p:pic>
        <p:nvPicPr>
          <p:cNvPr id="10" name="Picture 9">
            <a:extLst>
              <a:ext uri="{FF2B5EF4-FFF2-40B4-BE49-F238E27FC236}">
                <a16:creationId xmlns:a16="http://schemas.microsoft.com/office/drawing/2014/main" id="{165D2F38-B209-4616-BF23-EF34C1845D97}"/>
              </a:ext>
            </a:extLst>
          </p:cNvPr>
          <p:cNvPicPr>
            <a:picLocks noChangeAspect="1"/>
          </p:cNvPicPr>
          <p:nvPr/>
        </p:nvPicPr>
        <p:blipFill rotWithShape="1">
          <a:blip r:embed="rId4"/>
          <a:srcRect l="32156" t="51919" r="15184" b="25454"/>
          <a:stretch/>
        </p:blipFill>
        <p:spPr>
          <a:xfrm>
            <a:off x="3387436" y="2604654"/>
            <a:ext cx="8063345" cy="1849582"/>
          </a:xfrm>
          <a:prstGeom prst="rect">
            <a:avLst/>
          </a:prstGeom>
        </p:spPr>
      </p:pic>
      <p:pic>
        <p:nvPicPr>
          <p:cNvPr id="14" name="Picture 13">
            <a:extLst>
              <a:ext uri="{FF2B5EF4-FFF2-40B4-BE49-F238E27FC236}">
                <a16:creationId xmlns:a16="http://schemas.microsoft.com/office/drawing/2014/main" id="{FBDBB3BA-F34C-42A4-8327-889C05066E62}"/>
              </a:ext>
            </a:extLst>
          </p:cNvPr>
          <p:cNvPicPr>
            <a:picLocks noChangeAspect="1"/>
          </p:cNvPicPr>
          <p:nvPr/>
        </p:nvPicPr>
        <p:blipFill rotWithShape="1">
          <a:blip r:embed="rId5"/>
          <a:srcRect l="19125" t="55300" r="35380" b="34337"/>
          <a:stretch/>
        </p:blipFill>
        <p:spPr>
          <a:xfrm>
            <a:off x="3387436" y="4669435"/>
            <a:ext cx="8063344" cy="1034321"/>
          </a:xfrm>
          <a:prstGeom prst="rect">
            <a:avLst/>
          </a:prstGeom>
        </p:spPr>
      </p:pic>
    </p:spTree>
    <p:extLst>
      <p:ext uri="{BB962C8B-B14F-4D97-AF65-F5344CB8AC3E}">
        <p14:creationId xmlns:p14="http://schemas.microsoft.com/office/powerpoint/2010/main" val="4286389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sp>
        <p:nvSpPr>
          <p:cNvPr id="8" name="TextBox 7">
            <a:extLst>
              <a:ext uri="{FF2B5EF4-FFF2-40B4-BE49-F238E27FC236}">
                <a16:creationId xmlns:a16="http://schemas.microsoft.com/office/drawing/2014/main" id="{71CEAB7A-467A-4697-9F21-08927C662603}"/>
              </a:ext>
            </a:extLst>
          </p:cNvPr>
          <p:cNvSpPr txBox="1"/>
          <p:nvPr/>
        </p:nvSpPr>
        <p:spPr>
          <a:xfrm>
            <a:off x="3183535" y="1387547"/>
            <a:ext cx="8903533" cy="1938992"/>
          </a:xfrm>
          <a:prstGeom prst="rect">
            <a:avLst/>
          </a:prstGeom>
          <a:noFill/>
        </p:spPr>
        <p:txBody>
          <a:bodyPr wrap="square">
            <a:spAutoFit/>
          </a:bodyPr>
          <a:lstStyle/>
          <a:p>
            <a:pPr algn="just"/>
            <a:r>
              <a:rPr lang="en-US" sz="2400" b="0" i="0" u="none" strike="noStrike" baseline="0" dirty="0">
                <a:latin typeface="TimesLTStd-Roman"/>
              </a:rPr>
              <a:t>When a job has been completed, the finished output is transferred from the production departments to the finished goods warehouse. By this time, the accounting department will have charged the job with direct materials and direct labor cost, and manufacturing overhead will have been applied using the predetermined overhead rate.</a:t>
            </a:r>
            <a:endParaRPr lang="en-US" sz="2400" dirty="0"/>
          </a:p>
        </p:txBody>
      </p:sp>
      <p:pic>
        <p:nvPicPr>
          <p:cNvPr id="9" name="Picture 8">
            <a:extLst>
              <a:ext uri="{FF2B5EF4-FFF2-40B4-BE49-F238E27FC236}">
                <a16:creationId xmlns:a16="http://schemas.microsoft.com/office/drawing/2014/main" id="{C674E5BD-2951-4205-B09A-C789E305E514}"/>
              </a:ext>
            </a:extLst>
          </p:cNvPr>
          <p:cNvPicPr>
            <a:picLocks noChangeAspect="1"/>
          </p:cNvPicPr>
          <p:nvPr/>
        </p:nvPicPr>
        <p:blipFill rotWithShape="1">
          <a:blip r:embed="rId4"/>
          <a:srcRect l="18427" t="61858" r="33049" b="30929"/>
          <a:stretch/>
        </p:blipFill>
        <p:spPr>
          <a:xfrm>
            <a:off x="3289087" y="3429000"/>
            <a:ext cx="8520773" cy="1127332"/>
          </a:xfrm>
          <a:prstGeom prst="rect">
            <a:avLst/>
          </a:prstGeom>
        </p:spPr>
      </p:pic>
      <p:sp>
        <p:nvSpPr>
          <p:cNvPr id="15" name="TextBox 14">
            <a:extLst>
              <a:ext uri="{FF2B5EF4-FFF2-40B4-BE49-F238E27FC236}">
                <a16:creationId xmlns:a16="http://schemas.microsoft.com/office/drawing/2014/main" id="{89907A70-0580-45D5-B39E-904C92464882}"/>
              </a:ext>
            </a:extLst>
          </p:cNvPr>
          <p:cNvSpPr txBox="1"/>
          <p:nvPr/>
        </p:nvSpPr>
        <p:spPr>
          <a:xfrm>
            <a:off x="3183535" y="943545"/>
            <a:ext cx="6119734" cy="461665"/>
          </a:xfrm>
          <a:prstGeom prst="rect">
            <a:avLst/>
          </a:prstGeom>
          <a:noFill/>
        </p:spPr>
        <p:txBody>
          <a:bodyPr wrap="square">
            <a:spAutoFit/>
          </a:bodyPr>
          <a:lstStyle/>
          <a:p>
            <a:r>
              <a:rPr lang="en-US" sz="2400" b="1" i="1" u="none" strike="noStrike" baseline="0" dirty="0">
                <a:solidFill>
                  <a:srgbClr val="009A00"/>
                </a:solidFill>
                <a:latin typeface="GoudyStd-BoldItalic"/>
              </a:rPr>
              <a:t>Cost of Goods Manufactured</a:t>
            </a:r>
            <a:endParaRPr lang="en-US" sz="2400" dirty="0"/>
          </a:p>
        </p:txBody>
      </p:sp>
      <p:sp>
        <p:nvSpPr>
          <p:cNvPr id="16" name="TextBox 15">
            <a:extLst>
              <a:ext uri="{FF2B5EF4-FFF2-40B4-BE49-F238E27FC236}">
                <a16:creationId xmlns:a16="http://schemas.microsoft.com/office/drawing/2014/main" id="{B63AD73A-CC92-4593-924A-10724F5A60A9}"/>
              </a:ext>
            </a:extLst>
          </p:cNvPr>
          <p:cNvSpPr txBox="1"/>
          <p:nvPr/>
        </p:nvSpPr>
        <p:spPr>
          <a:xfrm>
            <a:off x="3289087" y="4746858"/>
            <a:ext cx="8718655" cy="1569660"/>
          </a:xfrm>
          <a:prstGeom prst="rect">
            <a:avLst/>
          </a:prstGeom>
          <a:noFill/>
        </p:spPr>
        <p:txBody>
          <a:bodyPr wrap="square">
            <a:spAutoFit/>
          </a:bodyPr>
          <a:lstStyle/>
          <a:p>
            <a:pPr algn="just"/>
            <a:r>
              <a:rPr lang="en-US" sz="2400" b="0" i="0" u="none" strike="noStrike" baseline="0" dirty="0">
                <a:latin typeface="TimesLTStd-Roman"/>
              </a:rPr>
              <a:t>The $158,000 represents the completed cost of Job A, as shown on the job cost sheet in Exhibit 3–8 . Because Job A was the only job completed during April, the $158,000 also represents the cost of goods manufactured for the month.</a:t>
            </a:r>
            <a:endParaRPr lang="en-US" sz="2400" dirty="0"/>
          </a:p>
        </p:txBody>
      </p:sp>
    </p:spTree>
    <p:extLst>
      <p:ext uri="{BB962C8B-B14F-4D97-AF65-F5344CB8AC3E}">
        <p14:creationId xmlns:p14="http://schemas.microsoft.com/office/powerpoint/2010/main" val="603416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a:t>
            </a:r>
          </a:p>
        </p:txBody>
      </p:sp>
      <p:sp>
        <p:nvSpPr>
          <p:cNvPr id="15" name="TextBox 14">
            <a:extLst>
              <a:ext uri="{FF2B5EF4-FFF2-40B4-BE49-F238E27FC236}">
                <a16:creationId xmlns:a16="http://schemas.microsoft.com/office/drawing/2014/main" id="{89907A70-0580-45D5-B39E-904C92464882}"/>
              </a:ext>
            </a:extLst>
          </p:cNvPr>
          <p:cNvSpPr txBox="1"/>
          <p:nvPr/>
        </p:nvSpPr>
        <p:spPr>
          <a:xfrm>
            <a:off x="3289087" y="883483"/>
            <a:ext cx="6119734" cy="461665"/>
          </a:xfrm>
          <a:prstGeom prst="rect">
            <a:avLst/>
          </a:prstGeom>
          <a:noFill/>
        </p:spPr>
        <p:txBody>
          <a:bodyPr wrap="square">
            <a:spAutoFit/>
          </a:bodyPr>
          <a:lstStyle/>
          <a:p>
            <a:r>
              <a:rPr lang="en-US" sz="2400" b="1" i="1" u="none" strike="noStrike" baseline="0" dirty="0">
                <a:solidFill>
                  <a:srgbClr val="009A00"/>
                </a:solidFill>
                <a:latin typeface="GoudyStd-BoldItalic"/>
              </a:rPr>
              <a:t>Cost of Goods Sold</a:t>
            </a:r>
            <a:endParaRPr lang="en-US" sz="2400" dirty="0"/>
          </a:p>
        </p:txBody>
      </p:sp>
      <p:sp>
        <p:nvSpPr>
          <p:cNvPr id="10" name="TextBox 9">
            <a:extLst>
              <a:ext uri="{FF2B5EF4-FFF2-40B4-BE49-F238E27FC236}">
                <a16:creationId xmlns:a16="http://schemas.microsoft.com/office/drawing/2014/main" id="{CC798573-3DB0-499F-A795-8B89F20F3427}"/>
              </a:ext>
            </a:extLst>
          </p:cNvPr>
          <p:cNvSpPr txBox="1"/>
          <p:nvPr/>
        </p:nvSpPr>
        <p:spPr>
          <a:xfrm>
            <a:off x="3289087" y="1345148"/>
            <a:ext cx="8275824" cy="3570208"/>
          </a:xfrm>
          <a:prstGeom prst="rect">
            <a:avLst/>
          </a:prstGeom>
          <a:noFill/>
        </p:spPr>
        <p:txBody>
          <a:bodyPr wrap="square">
            <a:spAutoFit/>
          </a:bodyPr>
          <a:lstStyle/>
          <a:p>
            <a:pPr algn="just"/>
            <a:r>
              <a:rPr lang="en-US" sz="2000" b="0" i="0" u="none" strike="noStrike" baseline="0" dirty="0">
                <a:latin typeface="TimesLTStd-Roman"/>
              </a:rPr>
              <a:t>For Ruger Corporation, we will assume 750 of the 1,000 gold medallions in Job A were shipped to customers by the end of the month for total sales revenue of $225,000. Because 1,000 units were produced and the total cost of the job from the job cost sheet was $158,000, the unit product cost was $158. The following journal entries would record the sale (all sales were on account):</a:t>
            </a:r>
          </a:p>
          <a:p>
            <a:pPr algn="ctr"/>
            <a:r>
              <a:rPr lang="en-US" sz="1800" b="1" i="1" u="none" strike="noStrike" baseline="0" dirty="0">
                <a:latin typeface="HelveticaNeueLTStd-MdIt"/>
              </a:rPr>
              <a:t>(12)</a:t>
            </a:r>
          </a:p>
          <a:p>
            <a:pPr algn="l"/>
            <a:r>
              <a:rPr lang="en-US" sz="1800" b="0" i="0" u="none" strike="noStrike" baseline="0" dirty="0">
                <a:solidFill>
                  <a:schemeClr val="accent6">
                    <a:lumMod val="75000"/>
                  </a:schemeClr>
                </a:solidFill>
                <a:latin typeface="HelveticaLTStd-Roman"/>
              </a:rPr>
              <a:t>Accounts Receivable . . . . . . . . . . . . . . . . . . . . . . . . . . . . . . . 225,000</a:t>
            </a:r>
          </a:p>
          <a:p>
            <a:pPr algn="l"/>
            <a:r>
              <a:rPr lang="en-US" sz="1800" b="0" i="0" u="none" strike="noStrike" baseline="0" dirty="0">
                <a:solidFill>
                  <a:srgbClr val="FF0000"/>
                </a:solidFill>
                <a:latin typeface="HelveticaLTStd-Roman"/>
              </a:rPr>
              <a:t>Sales . . . . . . . . . . . . . . . . . . . . . . . . . . . . . . . . . . . . . . . . . 225,000</a:t>
            </a:r>
          </a:p>
          <a:p>
            <a:pPr algn="ctr"/>
            <a:r>
              <a:rPr lang="en-US" sz="1800" b="1" i="1" u="none" strike="noStrike" baseline="0" dirty="0">
                <a:latin typeface="HelveticaNeueLTStd-MdIt"/>
              </a:rPr>
              <a:t>(13)</a:t>
            </a:r>
          </a:p>
          <a:p>
            <a:pPr algn="l"/>
            <a:r>
              <a:rPr lang="en-US" sz="1800" b="0" i="0" u="none" strike="noStrike" baseline="0" dirty="0">
                <a:solidFill>
                  <a:schemeClr val="accent6">
                    <a:lumMod val="75000"/>
                  </a:schemeClr>
                </a:solidFill>
                <a:latin typeface="HelveticaLTStd-Roman"/>
              </a:rPr>
              <a:t>Cost of Goods Sold . . . . . . . . . . . . . . . . . . . . . . . . . . . . . . . . 118,500</a:t>
            </a:r>
          </a:p>
          <a:p>
            <a:pPr algn="l"/>
            <a:r>
              <a:rPr lang="en-US" sz="1800" b="0" i="0" u="none" strike="noStrike" baseline="0" dirty="0">
                <a:solidFill>
                  <a:srgbClr val="FF0000"/>
                </a:solidFill>
                <a:latin typeface="HelveticaLTStd-Roman"/>
              </a:rPr>
              <a:t>Finished Goods . . . . . . . . . . . . . . . . . . . . . . . . . . . . . . . . . 118,500</a:t>
            </a:r>
          </a:p>
          <a:p>
            <a:pPr algn="l"/>
            <a:r>
              <a:rPr lang="en-US" sz="1800" b="0" i="0" u="none" strike="noStrike" baseline="0" dirty="0">
                <a:latin typeface="HelveticaLTStd-Roman"/>
              </a:rPr>
              <a:t>(750 units </a:t>
            </a:r>
            <a:r>
              <a:rPr lang="en-US" sz="1800" b="0" i="0" u="none" strike="noStrike" baseline="0" dirty="0">
                <a:latin typeface="MathematicalPiLTStd"/>
              </a:rPr>
              <a:t>× </a:t>
            </a:r>
            <a:r>
              <a:rPr lang="en-US" sz="1800" b="0" i="0" u="none" strike="noStrike" baseline="0" dirty="0">
                <a:latin typeface="HelveticaLTStd-Roman"/>
              </a:rPr>
              <a:t>$158 per unit </a:t>
            </a:r>
            <a:r>
              <a:rPr lang="en-US" sz="1800" b="0" i="0" u="none" strike="noStrike" baseline="0" dirty="0">
                <a:latin typeface="MathematicalPiLTStd"/>
              </a:rPr>
              <a:t>= </a:t>
            </a:r>
            <a:r>
              <a:rPr lang="en-US" sz="1800" b="0" i="0" u="none" strike="noStrike" baseline="0" dirty="0">
                <a:latin typeface="HelveticaLTStd-Roman"/>
              </a:rPr>
              <a:t>$118,500) . . . . . . . . . . . . . . .</a:t>
            </a:r>
            <a:endParaRPr lang="en-US" dirty="0"/>
          </a:p>
        </p:txBody>
      </p:sp>
    </p:spTree>
    <p:extLst>
      <p:ext uri="{BB962C8B-B14F-4D97-AF65-F5344CB8AC3E}">
        <p14:creationId xmlns:p14="http://schemas.microsoft.com/office/powerpoint/2010/main" val="3139446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495066A-706B-4A1B-9CBC-D2E888E516A8}"/>
              </a:ext>
            </a:extLst>
          </p:cNvPr>
          <p:cNvPicPr>
            <a:picLocks noChangeAspect="1"/>
          </p:cNvPicPr>
          <p:nvPr/>
        </p:nvPicPr>
        <p:blipFill rotWithShape="1">
          <a:blip r:embed="rId4"/>
          <a:srcRect l="27171" t="12131" r="11991" b="7541"/>
          <a:stretch/>
        </p:blipFill>
        <p:spPr>
          <a:xfrm>
            <a:off x="3747541" y="1484026"/>
            <a:ext cx="7982262" cy="4856813"/>
          </a:xfrm>
          <a:prstGeom prst="rect">
            <a:avLst/>
          </a:prstGeom>
        </p:spPr>
      </p:pic>
      <p:sp>
        <p:nvSpPr>
          <p:cNvPr id="12" name="TextBox 11">
            <a:extLst>
              <a:ext uri="{FF2B5EF4-FFF2-40B4-BE49-F238E27FC236}">
                <a16:creationId xmlns:a16="http://schemas.microsoft.com/office/drawing/2014/main" id="{98940773-3665-473D-A1F0-D28F66D350B2}"/>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Summary of all entries</a:t>
            </a:r>
          </a:p>
        </p:txBody>
      </p:sp>
    </p:spTree>
    <p:extLst>
      <p:ext uri="{BB962C8B-B14F-4D97-AF65-F5344CB8AC3E}">
        <p14:creationId xmlns:p14="http://schemas.microsoft.com/office/powerpoint/2010/main" val="453463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7BA124-A4B8-46BD-9A22-3A2E5B256091}"/>
              </a:ext>
            </a:extLst>
          </p:cNvPr>
          <p:cNvPicPr>
            <a:picLocks noChangeAspect="1"/>
          </p:cNvPicPr>
          <p:nvPr/>
        </p:nvPicPr>
        <p:blipFill rotWithShape="1">
          <a:blip r:embed="rId4"/>
          <a:srcRect l="20759" t="12022" r="13084" b="23060"/>
          <a:stretch/>
        </p:blipFill>
        <p:spPr>
          <a:xfrm>
            <a:off x="3725056" y="1326629"/>
            <a:ext cx="8147154" cy="5149121"/>
          </a:xfrm>
          <a:prstGeom prst="rect">
            <a:avLst/>
          </a:prstGeom>
        </p:spPr>
      </p:pic>
      <p:sp>
        <p:nvSpPr>
          <p:cNvPr id="7" name="TextBox 6">
            <a:extLst>
              <a:ext uri="{FF2B5EF4-FFF2-40B4-BE49-F238E27FC236}">
                <a16:creationId xmlns:a16="http://schemas.microsoft.com/office/drawing/2014/main" id="{0E46BD10-04FB-4505-8056-3FD3D6864A1F}"/>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Summary of all entries</a:t>
            </a:r>
          </a:p>
        </p:txBody>
      </p:sp>
    </p:spTree>
    <p:extLst>
      <p:ext uri="{BB962C8B-B14F-4D97-AF65-F5344CB8AC3E}">
        <p14:creationId xmlns:p14="http://schemas.microsoft.com/office/powerpoint/2010/main" val="77992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BAE4F0-6E54-463B-85F2-0DCBEDBA8399}"/>
              </a:ext>
            </a:extLst>
          </p:cNvPr>
          <p:cNvPicPr>
            <a:picLocks noChangeAspect="1"/>
          </p:cNvPicPr>
          <p:nvPr/>
        </p:nvPicPr>
        <p:blipFill rotWithShape="1">
          <a:blip r:embed="rId4"/>
          <a:srcRect l="24277" t="21768" r="25286" b="11271"/>
          <a:stretch/>
        </p:blipFill>
        <p:spPr>
          <a:xfrm>
            <a:off x="3456709" y="1343890"/>
            <a:ext cx="8444346" cy="5327073"/>
          </a:xfrm>
          <a:prstGeom prst="rect">
            <a:avLst/>
          </a:prstGeom>
        </p:spPr>
      </p:pic>
      <p:sp>
        <p:nvSpPr>
          <p:cNvPr id="2" name="TextBox 1">
            <a:extLst>
              <a:ext uri="{FF2B5EF4-FFF2-40B4-BE49-F238E27FC236}">
                <a16:creationId xmlns:a16="http://schemas.microsoft.com/office/drawing/2014/main" id="{3F9D7FF0-C9F0-4452-9E61-1F6C7806063B}"/>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Cost of goods manufactured</a:t>
            </a:r>
          </a:p>
        </p:txBody>
      </p:sp>
    </p:spTree>
    <p:extLst>
      <p:ext uri="{BB962C8B-B14F-4D97-AF65-F5344CB8AC3E}">
        <p14:creationId xmlns:p14="http://schemas.microsoft.com/office/powerpoint/2010/main" val="2278848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665776" y="203843"/>
            <a:ext cx="8160328" cy="584775"/>
          </a:xfrm>
          <a:prstGeom prst="rect">
            <a:avLst/>
          </a:prstGeom>
          <a:noFill/>
        </p:spPr>
        <p:txBody>
          <a:bodyPr wrap="square" rtlCol="0">
            <a:spAutoFit/>
          </a:bodyPr>
          <a:lstStyle/>
          <a:p>
            <a:pPr lvl="1" algn="ctr"/>
            <a:r>
              <a:rPr lang="en-US" sz="3200" b="1" dirty="0"/>
              <a:t>Job Order Costing</a:t>
            </a:r>
          </a:p>
        </p:txBody>
      </p:sp>
      <p:sp>
        <p:nvSpPr>
          <p:cNvPr id="6" name="TextBox 5">
            <a:extLst>
              <a:ext uri="{FF2B5EF4-FFF2-40B4-BE49-F238E27FC236}">
                <a16:creationId xmlns:a16="http://schemas.microsoft.com/office/drawing/2014/main" id="{D6B14D00-898E-4F3F-A653-2C7C74055A2B}"/>
              </a:ext>
            </a:extLst>
          </p:cNvPr>
          <p:cNvSpPr txBox="1"/>
          <p:nvPr/>
        </p:nvSpPr>
        <p:spPr>
          <a:xfrm>
            <a:off x="3400894" y="1145711"/>
            <a:ext cx="6097248" cy="369332"/>
          </a:xfrm>
          <a:prstGeom prst="rect">
            <a:avLst/>
          </a:prstGeom>
          <a:noFill/>
        </p:spPr>
        <p:txBody>
          <a:bodyPr wrap="square">
            <a:spAutoFit/>
          </a:bodyPr>
          <a:lstStyle/>
          <a:p>
            <a:r>
              <a:rPr lang="en-US" sz="1800" b="1" i="1" u="none" strike="noStrike" baseline="0" dirty="0">
                <a:solidFill>
                  <a:srgbClr val="009A00"/>
                </a:solidFill>
                <a:latin typeface="GoudyStd-BoldItalic"/>
              </a:rPr>
              <a:t>Computing Underapplied and Overapplied Overhead</a:t>
            </a:r>
            <a:endParaRPr lang="en-US" dirty="0"/>
          </a:p>
        </p:txBody>
      </p:sp>
      <p:sp>
        <p:nvSpPr>
          <p:cNvPr id="8" name="TextBox 7">
            <a:extLst>
              <a:ext uri="{FF2B5EF4-FFF2-40B4-BE49-F238E27FC236}">
                <a16:creationId xmlns:a16="http://schemas.microsoft.com/office/drawing/2014/main" id="{9EAD9DEE-45D8-42A2-A61A-ABFB141383F0}"/>
              </a:ext>
            </a:extLst>
          </p:cNvPr>
          <p:cNvSpPr txBox="1"/>
          <p:nvPr/>
        </p:nvSpPr>
        <p:spPr>
          <a:xfrm>
            <a:off x="3400894" y="1515043"/>
            <a:ext cx="8733644" cy="2031325"/>
          </a:xfrm>
          <a:prstGeom prst="rect">
            <a:avLst/>
          </a:prstGeom>
          <a:noFill/>
        </p:spPr>
        <p:txBody>
          <a:bodyPr wrap="square">
            <a:spAutoFit/>
          </a:bodyPr>
          <a:lstStyle/>
          <a:p>
            <a:pPr algn="l"/>
            <a:r>
              <a:rPr lang="en-US" sz="1800" b="0" i="0" u="none" strike="noStrike" baseline="0" dirty="0">
                <a:latin typeface="TimesLTStd-Roman"/>
              </a:rPr>
              <a:t>The difference between the overhead cost applied to Work in Process and the actual overhead costs of a period is called either </a:t>
            </a:r>
            <a:r>
              <a:rPr lang="en-US" sz="1800" b="1" i="0" u="none" strike="noStrike" baseline="0" dirty="0">
                <a:latin typeface="TimesLTStd-Bold"/>
              </a:rPr>
              <a:t>underapplied </a:t>
            </a:r>
            <a:r>
              <a:rPr lang="en-US" sz="1800" b="0" i="0" u="none" strike="noStrike" baseline="0" dirty="0">
                <a:latin typeface="TimesLTStd-Roman"/>
              </a:rPr>
              <a:t>or </a:t>
            </a:r>
            <a:r>
              <a:rPr lang="en-US" sz="1800" b="1" i="0" u="none" strike="noStrike" baseline="0" dirty="0">
                <a:latin typeface="TimesLTStd-Bold"/>
              </a:rPr>
              <a:t>overapplied overhead .</a:t>
            </a:r>
          </a:p>
          <a:p>
            <a:pPr algn="l"/>
            <a:endParaRPr lang="en-US" b="1" dirty="0">
              <a:latin typeface="TimesLTStd-Bold"/>
            </a:endParaRPr>
          </a:p>
          <a:p>
            <a:pPr algn="just"/>
            <a:r>
              <a:rPr lang="en-US" sz="1800" b="0" i="0" u="none" strike="noStrike" baseline="0" dirty="0">
                <a:solidFill>
                  <a:srgbClr val="000000"/>
                </a:solidFill>
                <a:latin typeface="TimesLTStd-Roman"/>
              </a:rPr>
              <a:t>For Ruger Corporation, overhead was underapplied by $5,000 because the applied cost ($90,000) was $5,000 less than the actual cost ($95,000). If the situation had been reversed and the company had applied $95,000 in overhead cost to Work in Process while incurring actual overhead costs of only $90,000, then the overhead would have been overapplied.</a:t>
            </a:r>
            <a:endParaRPr lang="en-US" dirty="0"/>
          </a:p>
        </p:txBody>
      </p:sp>
      <p:pic>
        <p:nvPicPr>
          <p:cNvPr id="11" name="Picture 10">
            <a:extLst>
              <a:ext uri="{FF2B5EF4-FFF2-40B4-BE49-F238E27FC236}">
                <a16:creationId xmlns:a16="http://schemas.microsoft.com/office/drawing/2014/main" id="{90A2EEB8-E95A-4ECD-916A-B358D2B2E7D9}"/>
              </a:ext>
            </a:extLst>
          </p:cNvPr>
          <p:cNvPicPr>
            <a:picLocks noChangeAspect="1"/>
          </p:cNvPicPr>
          <p:nvPr/>
        </p:nvPicPr>
        <p:blipFill rotWithShape="1">
          <a:blip r:embed="rId4"/>
          <a:srcRect l="23800" t="26121" r="35526" b="39453"/>
          <a:stretch/>
        </p:blipFill>
        <p:spPr>
          <a:xfrm>
            <a:off x="3475844" y="3672590"/>
            <a:ext cx="8456325" cy="3072984"/>
          </a:xfrm>
          <a:prstGeom prst="rect">
            <a:avLst/>
          </a:prstGeom>
        </p:spPr>
      </p:pic>
    </p:spTree>
    <p:extLst>
      <p:ext uri="{BB962C8B-B14F-4D97-AF65-F5344CB8AC3E}">
        <p14:creationId xmlns:p14="http://schemas.microsoft.com/office/powerpoint/2010/main" val="1179033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665776" y="203843"/>
            <a:ext cx="8160328" cy="584775"/>
          </a:xfrm>
          <a:prstGeom prst="rect">
            <a:avLst/>
          </a:prstGeom>
          <a:noFill/>
        </p:spPr>
        <p:txBody>
          <a:bodyPr wrap="square" rtlCol="0">
            <a:spAutoFit/>
          </a:bodyPr>
          <a:lstStyle/>
          <a:p>
            <a:pPr lvl="1" algn="ctr"/>
            <a:r>
              <a:rPr lang="en-US" sz="3200" b="1" dirty="0"/>
              <a:t>Job Order Costing</a:t>
            </a:r>
          </a:p>
        </p:txBody>
      </p:sp>
      <p:sp>
        <p:nvSpPr>
          <p:cNvPr id="6" name="TextBox 5">
            <a:extLst>
              <a:ext uri="{FF2B5EF4-FFF2-40B4-BE49-F238E27FC236}">
                <a16:creationId xmlns:a16="http://schemas.microsoft.com/office/drawing/2014/main" id="{D6B14D00-898E-4F3F-A653-2C7C74055A2B}"/>
              </a:ext>
            </a:extLst>
          </p:cNvPr>
          <p:cNvSpPr txBox="1"/>
          <p:nvPr/>
        </p:nvSpPr>
        <p:spPr>
          <a:xfrm>
            <a:off x="3400893" y="1145711"/>
            <a:ext cx="7599615" cy="369332"/>
          </a:xfrm>
          <a:prstGeom prst="rect">
            <a:avLst/>
          </a:prstGeom>
          <a:noFill/>
        </p:spPr>
        <p:txBody>
          <a:bodyPr wrap="square">
            <a:spAutoFit/>
          </a:bodyPr>
          <a:lstStyle/>
          <a:p>
            <a:r>
              <a:rPr lang="en-US" sz="1800" b="1" i="0" u="none" strike="noStrike" baseline="0" dirty="0" err="1">
                <a:solidFill>
                  <a:srgbClr val="009A00"/>
                </a:solidFill>
                <a:latin typeface="GoudyStd-Bold"/>
              </a:rPr>
              <a:t>i</a:t>
            </a:r>
            <a:r>
              <a:rPr lang="en-US" sz="1800" b="1" i="0" u="none" strike="noStrike" baseline="0" dirty="0">
                <a:solidFill>
                  <a:srgbClr val="009A00"/>
                </a:solidFill>
                <a:latin typeface="GoudyStd-Bold"/>
              </a:rPr>
              <a:t>. Closed Out to Cost of Goods Sold (if difference is insignificant)</a:t>
            </a:r>
            <a:endParaRPr lang="en-US" dirty="0"/>
          </a:p>
        </p:txBody>
      </p:sp>
      <p:sp>
        <p:nvSpPr>
          <p:cNvPr id="12" name="TextBox 11">
            <a:extLst>
              <a:ext uri="{FF2B5EF4-FFF2-40B4-BE49-F238E27FC236}">
                <a16:creationId xmlns:a16="http://schemas.microsoft.com/office/drawing/2014/main" id="{779225B7-C63E-4DA0-A4E6-B71D7EC63DB6}"/>
              </a:ext>
            </a:extLst>
          </p:cNvPr>
          <p:cNvSpPr txBox="1"/>
          <p:nvPr/>
        </p:nvSpPr>
        <p:spPr>
          <a:xfrm>
            <a:off x="3400894" y="1515043"/>
            <a:ext cx="8636208" cy="646331"/>
          </a:xfrm>
          <a:prstGeom prst="rect">
            <a:avLst/>
          </a:prstGeom>
          <a:noFill/>
        </p:spPr>
        <p:txBody>
          <a:bodyPr wrap="square">
            <a:spAutoFit/>
          </a:bodyPr>
          <a:lstStyle/>
          <a:p>
            <a:pPr algn="l"/>
            <a:r>
              <a:rPr lang="en-US" sz="1800" b="0" i="0" u="none" strike="noStrike" baseline="0" dirty="0">
                <a:latin typeface="HelveticaLTStd-Roman"/>
              </a:rPr>
              <a:t>Cost of Goods Sold . . . . . . . . . . . . . . . . . . . . . . . . . . . . . . . . . . . . . . 5,000</a:t>
            </a:r>
          </a:p>
          <a:p>
            <a:pPr algn="l"/>
            <a:r>
              <a:rPr lang="en-US" sz="1800" b="0" i="0" u="none" strike="noStrike" baseline="0" dirty="0">
                <a:latin typeface="HelveticaLTStd-Roman"/>
              </a:rPr>
              <a:t>Manufacturing Overhead . . . . . . . . . . . . . . . . . . . . . . . . . . . . . . . . 5,000</a:t>
            </a:r>
            <a:endParaRPr lang="en-US" dirty="0"/>
          </a:p>
        </p:txBody>
      </p:sp>
      <p:sp>
        <p:nvSpPr>
          <p:cNvPr id="2" name="TextBox 1">
            <a:extLst>
              <a:ext uri="{FF2B5EF4-FFF2-40B4-BE49-F238E27FC236}">
                <a16:creationId xmlns:a16="http://schemas.microsoft.com/office/drawing/2014/main" id="{593CDE49-E742-449A-B649-3340C8096525}"/>
              </a:ext>
            </a:extLst>
          </p:cNvPr>
          <p:cNvSpPr txBox="1"/>
          <p:nvPr/>
        </p:nvSpPr>
        <p:spPr>
          <a:xfrm>
            <a:off x="3331620" y="2257574"/>
            <a:ext cx="7599615" cy="369332"/>
          </a:xfrm>
          <a:prstGeom prst="rect">
            <a:avLst/>
          </a:prstGeom>
          <a:noFill/>
        </p:spPr>
        <p:txBody>
          <a:bodyPr wrap="square">
            <a:spAutoFit/>
          </a:bodyPr>
          <a:lstStyle/>
          <a:p>
            <a:r>
              <a:rPr lang="en-US" sz="1800" b="1" i="0" u="none" strike="noStrike" baseline="0" dirty="0">
                <a:solidFill>
                  <a:srgbClr val="009A00"/>
                </a:solidFill>
                <a:latin typeface="GoudyStd-Bold"/>
              </a:rPr>
              <a:t>ii. Closed Out to WIP, FG, &amp; COGS (if difference is significant)</a:t>
            </a:r>
            <a:endParaRPr lang="en-US" dirty="0"/>
          </a:p>
        </p:txBody>
      </p:sp>
      <p:sp>
        <p:nvSpPr>
          <p:cNvPr id="8" name="TextBox 7">
            <a:extLst>
              <a:ext uri="{FF2B5EF4-FFF2-40B4-BE49-F238E27FC236}">
                <a16:creationId xmlns:a16="http://schemas.microsoft.com/office/drawing/2014/main" id="{750007C5-240B-4EC3-9A11-8F408E070CF4}"/>
              </a:ext>
            </a:extLst>
          </p:cNvPr>
          <p:cNvSpPr txBox="1"/>
          <p:nvPr/>
        </p:nvSpPr>
        <p:spPr>
          <a:xfrm>
            <a:off x="3400892" y="2626906"/>
            <a:ext cx="8181507" cy="923330"/>
          </a:xfrm>
          <a:prstGeom prst="rect">
            <a:avLst/>
          </a:prstGeom>
          <a:noFill/>
        </p:spPr>
        <p:txBody>
          <a:bodyPr wrap="square">
            <a:spAutoFit/>
          </a:bodyPr>
          <a:lstStyle/>
          <a:p>
            <a:pPr algn="just"/>
            <a:r>
              <a:rPr lang="en-US" sz="1800" b="0" i="0" u="none" strike="noStrike" baseline="0" dirty="0">
                <a:latin typeface="TimesLTStd-Roman"/>
              </a:rPr>
              <a:t>Allocation of underapplied or overapplied overhead between Work in Process, Finished Goods, and Cost of Goods Sold is more accurate than closing the entire balance into Cost of Goods Sold.</a:t>
            </a:r>
            <a:endParaRPr lang="en-US" dirty="0"/>
          </a:p>
        </p:txBody>
      </p:sp>
      <p:sp>
        <p:nvSpPr>
          <p:cNvPr id="10" name="TextBox 9">
            <a:extLst>
              <a:ext uri="{FF2B5EF4-FFF2-40B4-BE49-F238E27FC236}">
                <a16:creationId xmlns:a16="http://schemas.microsoft.com/office/drawing/2014/main" id="{5346C22E-726C-4B07-B90B-910A70117E3F}"/>
              </a:ext>
            </a:extLst>
          </p:cNvPr>
          <p:cNvSpPr txBox="1"/>
          <p:nvPr/>
        </p:nvSpPr>
        <p:spPr>
          <a:xfrm>
            <a:off x="3400892" y="3550236"/>
            <a:ext cx="8425212" cy="1200329"/>
          </a:xfrm>
          <a:prstGeom prst="rect">
            <a:avLst/>
          </a:prstGeom>
          <a:noFill/>
        </p:spPr>
        <p:txBody>
          <a:bodyPr wrap="square">
            <a:spAutoFit/>
          </a:bodyPr>
          <a:lstStyle/>
          <a:p>
            <a:pPr algn="just"/>
            <a:r>
              <a:rPr lang="en-US" sz="1800" b="0" i="0" u="none" strike="noStrike" baseline="0" dirty="0">
                <a:latin typeface="TimesLTStd-Roman"/>
              </a:rPr>
              <a:t>Had Ruger Corporation chosen to allocate the underapplied overhead among the inventory accounts and Cost of Goods Sold, it would first be necessary to determine the amount of overhead that had been applied during April to each of the accounts. The computations would have been as follows:</a:t>
            </a:r>
            <a:endParaRPr lang="en-US" dirty="0"/>
          </a:p>
        </p:txBody>
      </p:sp>
      <p:pic>
        <p:nvPicPr>
          <p:cNvPr id="14" name="Picture 13">
            <a:extLst>
              <a:ext uri="{FF2B5EF4-FFF2-40B4-BE49-F238E27FC236}">
                <a16:creationId xmlns:a16="http://schemas.microsoft.com/office/drawing/2014/main" id="{3E9669F6-1D6B-4DC0-BF3D-053BB3F3CE72}"/>
              </a:ext>
            </a:extLst>
          </p:cNvPr>
          <p:cNvPicPr>
            <a:picLocks noChangeAspect="1"/>
          </p:cNvPicPr>
          <p:nvPr/>
        </p:nvPicPr>
        <p:blipFill rotWithShape="1">
          <a:blip r:embed="rId4"/>
          <a:srcRect l="35790" t="40505" r="25085" b="46031"/>
          <a:stretch/>
        </p:blipFill>
        <p:spPr>
          <a:xfrm>
            <a:off x="3466898" y="4881291"/>
            <a:ext cx="8184775" cy="1602635"/>
          </a:xfrm>
          <a:prstGeom prst="rect">
            <a:avLst/>
          </a:prstGeom>
        </p:spPr>
      </p:pic>
    </p:spTree>
    <p:extLst>
      <p:ext uri="{BB962C8B-B14F-4D97-AF65-F5344CB8AC3E}">
        <p14:creationId xmlns:p14="http://schemas.microsoft.com/office/powerpoint/2010/main" val="20990554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665776" y="203843"/>
            <a:ext cx="8160328" cy="584775"/>
          </a:xfrm>
          <a:prstGeom prst="rect">
            <a:avLst/>
          </a:prstGeom>
          <a:noFill/>
        </p:spPr>
        <p:txBody>
          <a:bodyPr wrap="square" rtlCol="0">
            <a:spAutoFit/>
          </a:bodyPr>
          <a:lstStyle/>
          <a:p>
            <a:pPr lvl="1" algn="ctr"/>
            <a:r>
              <a:rPr lang="en-US" sz="3200" b="1" dirty="0"/>
              <a:t>Job Order Costing</a:t>
            </a:r>
          </a:p>
        </p:txBody>
      </p:sp>
      <p:sp>
        <p:nvSpPr>
          <p:cNvPr id="11" name="TextBox 10">
            <a:extLst>
              <a:ext uri="{FF2B5EF4-FFF2-40B4-BE49-F238E27FC236}">
                <a16:creationId xmlns:a16="http://schemas.microsoft.com/office/drawing/2014/main" id="{55AFAE2B-2815-43BA-B4C5-02438F1A2192}"/>
              </a:ext>
            </a:extLst>
          </p:cNvPr>
          <p:cNvSpPr txBox="1"/>
          <p:nvPr/>
        </p:nvSpPr>
        <p:spPr>
          <a:xfrm>
            <a:off x="3470564" y="1042758"/>
            <a:ext cx="8160328" cy="2431435"/>
          </a:xfrm>
          <a:prstGeom prst="rect">
            <a:avLst/>
          </a:prstGeom>
          <a:noFill/>
        </p:spPr>
        <p:txBody>
          <a:bodyPr wrap="square">
            <a:spAutoFit/>
          </a:bodyPr>
          <a:lstStyle/>
          <a:p>
            <a:pPr algn="just"/>
            <a:r>
              <a:rPr lang="en-US" sz="2000" b="0" i="0" u="none" strike="noStrike" baseline="0" dirty="0">
                <a:latin typeface="TimesLTStd-Roman"/>
              </a:rPr>
              <a:t>Based on the above percentages, the underapplied overhead (i.e., the debit balance in Manufacturing Overhead) would be allocated as shown in the following journal entry:</a:t>
            </a:r>
          </a:p>
          <a:p>
            <a:pPr algn="just"/>
            <a:endParaRPr lang="en-US" sz="2000" b="0" i="0" u="none" strike="noStrike" baseline="0" dirty="0">
              <a:latin typeface="TimesLTStd-Roman"/>
            </a:endParaRPr>
          </a:p>
          <a:p>
            <a:pPr algn="just"/>
            <a:r>
              <a:rPr lang="en-US" sz="1800" b="0" i="0" u="none" strike="noStrike" baseline="0" dirty="0">
                <a:solidFill>
                  <a:schemeClr val="accent6">
                    <a:lumMod val="75000"/>
                  </a:schemeClr>
                </a:solidFill>
                <a:latin typeface="HelveticaLTStd-Roman"/>
              </a:rPr>
              <a:t>Work in Process (33.33% </a:t>
            </a:r>
            <a:r>
              <a:rPr lang="en-US" sz="1800" b="0" i="0" u="none" strike="noStrike" baseline="0" dirty="0">
                <a:solidFill>
                  <a:schemeClr val="accent6">
                    <a:lumMod val="75000"/>
                  </a:schemeClr>
                </a:solidFill>
                <a:latin typeface="MathematicalPiLTStd"/>
              </a:rPr>
              <a:t>× </a:t>
            </a:r>
            <a:r>
              <a:rPr lang="en-US" sz="1800" b="0" i="0" u="none" strike="noStrike" baseline="0" dirty="0">
                <a:solidFill>
                  <a:schemeClr val="accent6">
                    <a:lumMod val="75000"/>
                  </a:schemeClr>
                </a:solidFill>
                <a:latin typeface="HelveticaLTStd-Roman"/>
              </a:rPr>
              <a:t>$5,000) . . . . . . . . . . . . . . . . . . . . . . 1,666.50</a:t>
            </a:r>
          </a:p>
          <a:p>
            <a:pPr algn="just"/>
            <a:r>
              <a:rPr lang="en-US" sz="1800" b="0" i="0" u="none" strike="noStrike" baseline="0" dirty="0">
                <a:solidFill>
                  <a:schemeClr val="accent6">
                    <a:lumMod val="75000"/>
                  </a:schemeClr>
                </a:solidFill>
                <a:latin typeface="HelveticaLTStd-Roman"/>
              </a:rPr>
              <a:t>Finished Goods (16.67% </a:t>
            </a:r>
            <a:r>
              <a:rPr lang="en-US" sz="1800" b="0" i="0" u="none" strike="noStrike" baseline="0" dirty="0">
                <a:solidFill>
                  <a:schemeClr val="accent6">
                    <a:lumMod val="75000"/>
                  </a:schemeClr>
                </a:solidFill>
                <a:latin typeface="MathematicalPiLTStd"/>
              </a:rPr>
              <a:t>× </a:t>
            </a:r>
            <a:r>
              <a:rPr lang="en-US" sz="1800" b="0" i="0" u="none" strike="noStrike" baseline="0" dirty="0">
                <a:solidFill>
                  <a:schemeClr val="accent6">
                    <a:lumMod val="75000"/>
                  </a:schemeClr>
                </a:solidFill>
                <a:latin typeface="HelveticaLTStd-Roman"/>
              </a:rPr>
              <a:t>$5,000) . . . . . . . . . . . . . . . . . . . . . . . 833.50</a:t>
            </a:r>
          </a:p>
          <a:p>
            <a:pPr algn="just"/>
            <a:r>
              <a:rPr lang="en-US" sz="1800" b="0" i="0" u="none" strike="noStrike" baseline="0" dirty="0">
                <a:solidFill>
                  <a:schemeClr val="accent6">
                    <a:lumMod val="75000"/>
                  </a:schemeClr>
                </a:solidFill>
                <a:latin typeface="HelveticaLTStd-Roman"/>
              </a:rPr>
              <a:t>Cost of Goods Sold (50.00% </a:t>
            </a:r>
            <a:r>
              <a:rPr lang="en-US" sz="1800" b="0" i="0" u="none" strike="noStrike" baseline="0" dirty="0">
                <a:solidFill>
                  <a:schemeClr val="accent6">
                    <a:lumMod val="75000"/>
                  </a:schemeClr>
                </a:solidFill>
                <a:latin typeface="MathematicalPiLTStd"/>
              </a:rPr>
              <a:t>× </a:t>
            </a:r>
            <a:r>
              <a:rPr lang="en-US" sz="1800" b="0" i="0" u="none" strike="noStrike" baseline="0" dirty="0">
                <a:solidFill>
                  <a:schemeClr val="accent6">
                    <a:lumMod val="75000"/>
                  </a:schemeClr>
                </a:solidFill>
                <a:latin typeface="HelveticaLTStd-Roman"/>
              </a:rPr>
              <a:t>$5,000) . . . . . . . . . . . . . . . . . . . . 2,500.00</a:t>
            </a:r>
          </a:p>
          <a:p>
            <a:pPr algn="just"/>
            <a:r>
              <a:rPr lang="en-US" sz="1800" b="0" i="0" u="none" strike="noStrike" baseline="0" dirty="0">
                <a:solidFill>
                  <a:srgbClr val="FF0000"/>
                </a:solidFill>
                <a:latin typeface="HelveticaLTStd-Roman"/>
              </a:rPr>
              <a:t>Manufacturing Overhead . . . . . . . . . . . . . . . . . . . . . . . . . . 5,000.00</a:t>
            </a:r>
            <a:endParaRPr lang="en-US" dirty="0">
              <a:solidFill>
                <a:srgbClr val="FF0000"/>
              </a:solidFill>
            </a:endParaRPr>
          </a:p>
        </p:txBody>
      </p:sp>
    </p:spTree>
    <p:extLst>
      <p:ext uri="{BB962C8B-B14F-4D97-AF65-F5344CB8AC3E}">
        <p14:creationId xmlns:p14="http://schemas.microsoft.com/office/powerpoint/2010/main" val="3262163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665776" y="203843"/>
            <a:ext cx="8160328" cy="584775"/>
          </a:xfrm>
          <a:prstGeom prst="rect">
            <a:avLst/>
          </a:prstGeom>
          <a:noFill/>
        </p:spPr>
        <p:txBody>
          <a:bodyPr wrap="square" rtlCol="0">
            <a:spAutoFit/>
          </a:bodyPr>
          <a:lstStyle/>
          <a:p>
            <a:pPr lvl="1" algn="ctr"/>
            <a:r>
              <a:rPr lang="en-US" sz="3200" b="1" dirty="0"/>
              <a:t>Job Order Costing</a:t>
            </a:r>
          </a:p>
        </p:txBody>
      </p:sp>
      <p:pic>
        <p:nvPicPr>
          <p:cNvPr id="13" name="Picture 12">
            <a:extLst>
              <a:ext uri="{FF2B5EF4-FFF2-40B4-BE49-F238E27FC236}">
                <a16:creationId xmlns:a16="http://schemas.microsoft.com/office/drawing/2014/main" id="{000B27B2-4B69-40EE-A597-95472C377DDD}"/>
              </a:ext>
            </a:extLst>
          </p:cNvPr>
          <p:cNvPicPr>
            <a:picLocks noChangeAspect="1"/>
          </p:cNvPicPr>
          <p:nvPr/>
        </p:nvPicPr>
        <p:blipFill rotWithShape="1">
          <a:blip r:embed="rId4"/>
          <a:srcRect l="24693" t="15519" r="21973" b="23279"/>
          <a:stretch/>
        </p:blipFill>
        <p:spPr>
          <a:xfrm>
            <a:off x="3605134" y="1004342"/>
            <a:ext cx="8220970" cy="5561350"/>
          </a:xfrm>
          <a:prstGeom prst="rect">
            <a:avLst/>
          </a:prstGeom>
        </p:spPr>
      </p:pic>
    </p:spTree>
    <p:extLst>
      <p:ext uri="{BB962C8B-B14F-4D97-AF65-F5344CB8AC3E}">
        <p14:creationId xmlns:p14="http://schemas.microsoft.com/office/powerpoint/2010/main" val="2861482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 – Past Papers</a:t>
            </a:r>
          </a:p>
        </p:txBody>
      </p:sp>
      <p:pic>
        <p:nvPicPr>
          <p:cNvPr id="4" name="Picture 3">
            <a:extLst>
              <a:ext uri="{FF2B5EF4-FFF2-40B4-BE49-F238E27FC236}">
                <a16:creationId xmlns:a16="http://schemas.microsoft.com/office/drawing/2014/main" id="{D99C665D-FC56-4388-892C-5D8E49A1ECF1}"/>
              </a:ext>
            </a:extLst>
          </p:cNvPr>
          <p:cNvPicPr>
            <a:picLocks noChangeAspect="1"/>
          </p:cNvPicPr>
          <p:nvPr/>
        </p:nvPicPr>
        <p:blipFill rotWithShape="1">
          <a:blip r:embed="rId4"/>
          <a:srcRect l="9189" t="33584" r="25150" b="23397"/>
          <a:stretch/>
        </p:blipFill>
        <p:spPr>
          <a:xfrm>
            <a:off x="3474720" y="1553832"/>
            <a:ext cx="8426335" cy="4584078"/>
          </a:xfrm>
          <a:prstGeom prst="rect">
            <a:avLst/>
          </a:prstGeom>
        </p:spPr>
      </p:pic>
    </p:spTree>
    <p:extLst>
      <p:ext uri="{BB962C8B-B14F-4D97-AF65-F5344CB8AC3E}">
        <p14:creationId xmlns:p14="http://schemas.microsoft.com/office/powerpoint/2010/main" val="7320777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 – Past Papers</a:t>
            </a:r>
          </a:p>
        </p:txBody>
      </p:sp>
      <p:pic>
        <p:nvPicPr>
          <p:cNvPr id="7" name="Picture 6">
            <a:extLst>
              <a:ext uri="{FF2B5EF4-FFF2-40B4-BE49-F238E27FC236}">
                <a16:creationId xmlns:a16="http://schemas.microsoft.com/office/drawing/2014/main" id="{29981D61-7EBF-45D7-B0BB-FAD8441725D3}"/>
              </a:ext>
            </a:extLst>
          </p:cNvPr>
          <p:cNvPicPr>
            <a:picLocks noChangeAspect="1"/>
          </p:cNvPicPr>
          <p:nvPr/>
        </p:nvPicPr>
        <p:blipFill rotWithShape="1">
          <a:blip r:embed="rId4"/>
          <a:srcRect l="3852" t="22500" r="20037" b="20333"/>
          <a:stretch/>
        </p:blipFill>
        <p:spPr>
          <a:xfrm>
            <a:off x="3467820" y="1241125"/>
            <a:ext cx="8724180" cy="4892256"/>
          </a:xfrm>
          <a:prstGeom prst="rect">
            <a:avLst/>
          </a:prstGeom>
        </p:spPr>
      </p:pic>
    </p:spTree>
    <p:extLst>
      <p:ext uri="{BB962C8B-B14F-4D97-AF65-F5344CB8AC3E}">
        <p14:creationId xmlns:p14="http://schemas.microsoft.com/office/powerpoint/2010/main" val="13673628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FDCA3-8415-4A99-8C56-5E885D21B39A}"/>
              </a:ext>
            </a:extLst>
          </p:cNvPr>
          <p:cNvSpPr txBox="1"/>
          <p:nvPr/>
        </p:nvSpPr>
        <p:spPr>
          <a:xfrm>
            <a:off x="3740727" y="256309"/>
            <a:ext cx="8160328" cy="584775"/>
          </a:xfrm>
          <a:prstGeom prst="rect">
            <a:avLst/>
          </a:prstGeom>
          <a:noFill/>
        </p:spPr>
        <p:txBody>
          <a:bodyPr wrap="square" rtlCol="0">
            <a:spAutoFit/>
          </a:bodyPr>
          <a:lstStyle/>
          <a:p>
            <a:pPr lvl="1" algn="ctr"/>
            <a:r>
              <a:rPr lang="en-US" sz="3200" b="1" dirty="0"/>
              <a:t>Job Order Costing – Past Papers</a:t>
            </a:r>
          </a:p>
        </p:txBody>
      </p:sp>
      <p:pic>
        <p:nvPicPr>
          <p:cNvPr id="4" name="Picture 3">
            <a:extLst>
              <a:ext uri="{FF2B5EF4-FFF2-40B4-BE49-F238E27FC236}">
                <a16:creationId xmlns:a16="http://schemas.microsoft.com/office/drawing/2014/main" id="{5D7DC740-8B0E-400D-9AED-FFD0C92F0649}"/>
              </a:ext>
            </a:extLst>
          </p:cNvPr>
          <p:cNvPicPr>
            <a:picLocks noChangeAspect="1"/>
          </p:cNvPicPr>
          <p:nvPr/>
        </p:nvPicPr>
        <p:blipFill rotWithShape="1">
          <a:blip r:embed="rId4"/>
          <a:srcRect l="4661" t="36226" r="19700" b="11572"/>
          <a:stretch/>
        </p:blipFill>
        <p:spPr>
          <a:xfrm>
            <a:off x="3473048" y="1345722"/>
            <a:ext cx="8428007" cy="4960188"/>
          </a:xfrm>
          <a:prstGeom prst="rect">
            <a:avLst/>
          </a:prstGeom>
        </p:spPr>
      </p:pic>
    </p:spTree>
    <p:extLst>
      <p:ext uri="{BB962C8B-B14F-4D97-AF65-F5344CB8AC3E}">
        <p14:creationId xmlns:p14="http://schemas.microsoft.com/office/powerpoint/2010/main" val="23994016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3438525" y="5305425"/>
            <a:ext cx="2606214" cy="571284"/>
          </a:xfrm>
          <a:prstGeom prst="rect">
            <a:avLst/>
          </a:prstGeom>
          <a:solidFill>
            <a:schemeClr val="bg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dirty="0">
                <a:solidFill>
                  <a:schemeClr val="tx1"/>
                </a:solidFill>
              </a:rPr>
              <a:t>24/7 Accessible Lectures</a:t>
            </a:r>
          </a:p>
        </p:txBody>
      </p:sp>
      <p:sp>
        <p:nvSpPr>
          <p:cNvPr id="11" name="Rectangle 10"/>
          <p:cNvSpPr/>
          <p:nvPr/>
        </p:nvSpPr>
        <p:spPr>
          <a:xfrm>
            <a:off x="6290136" y="5305425"/>
            <a:ext cx="2606214" cy="571284"/>
          </a:xfrm>
          <a:prstGeom prst="rect">
            <a:avLst/>
          </a:prstGeom>
          <a:solidFill>
            <a:schemeClr val="bg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dirty="0">
                <a:solidFill>
                  <a:schemeClr val="tx1"/>
                </a:solidFill>
              </a:rPr>
              <a:t>Q/A from instructors</a:t>
            </a:r>
          </a:p>
        </p:txBody>
      </p:sp>
      <p:sp>
        <p:nvSpPr>
          <p:cNvPr id="12" name="Rectangle 11"/>
          <p:cNvSpPr/>
          <p:nvPr/>
        </p:nvSpPr>
        <p:spPr>
          <a:xfrm>
            <a:off x="9150710" y="5305425"/>
            <a:ext cx="2606214" cy="571284"/>
          </a:xfrm>
          <a:prstGeom prst="rect">
            <a:avLst/>
          </a:prstGeom>
          <a:solidFill>
            <a:schemeClr val="bg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dirty="0">
                <a:solidFill>
                  <a:schemeClr val="tx1"/>
                </a:solidFill>
              </a:rPr>
              <a:t>Notes &amp; Books</a:t>
            </a:r>
          </a:p>
        </p:txBody>
      </p:sp>
      <p:sp>
        <p:nvSpPr>
          <p:cNvPr id="15" name="Title 1"/>
          <p:cNvSpPr txBox="1">
            <a:spLocks/>
          </p:cNvSpPr>
          <p:nvPr/>
        </p:nvSpPr>
        <p:spPr>
          <a:xfrm>
            <a:off x="3035530" y="3395302"/>
            <a:ext cx="9115426" cy="10668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600" dirty="0">
                <a:solidFill>
                  <a:schemeClr val="bg1"/>
                </a:solidFill>
                <a:latin typeface="Circular Book" charset="0"/>
                <a:ea typeface="Circular Book" charset="0"/>
                <a:cs typeface="Circular Book" charset="0"/>
              </a:rPr>
              <a:t>Thank You!</a:t>
            </a:r>
          </a:p>
        </p:txBody>
      </p:sp>
    </p:spTree>
    <p:extLst>
      <p:ext uri="{BB962C8B-B14F-4D97-AF65-F5344CB8AC3E}">
        <p14:creationId xmlns:p14="http://schemas.microsoft.com/office/powerpoint/2010/main" val="262626447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2">
          <a:schemeClr val="accent6"/>
        </a:lnRef>
        <a:fillRef idx="1">
          <a:schemeClr val="lt1"/>
        </a:fillRef>
        <a:effectRef idx="0">
          <a:schemeClr val="accent6"/>
        </a:effectRef>
        <a:fontRef idx="minor">
          <a:schemeClr val="dk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Boardroom">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5550</TotalTime>
  <Words>2679</Words>
  <Application>Microsoft Office PowerPoint</Application>
  <PresentationFormat>Widescreen</PresentationFormat>
  <Paragraphs>173</Paragraphs>
  <Slides>34</Slides>
  <Notes>32</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34</vt:i4>
      </vt:variant>
    </vt:vector>
  </HeadingPairs>
  <TitlesOfParts>
    <vt:vector size="51" baseType="lpstr">
      <vt:lpstr>Arial</vt:lpstr>
      <vt:lpstr>Calibri</vt:lpstr>
      <vt:lpstr>Calibri Light</vt:lpstr>
      <vt:lpstr>Circular Book</vt:lpstr>
      <vt:lpstr>Franklin Gothic Book</vt:lpstr>
      <vt:lpstr>Franklin Gothic Medium</vt:lpstr>
      <vt:lpstr>GoudyStd-Bold</vt:lpstr>
      <vt:lpstr>GoudyStd-BoldItalic</vt:lpstr>
      <vt:lpstr>HelveticaLTStd-Roman</vt:lpstr>
      <vt:lpstr>HelveticaNeueLTStd-MdIt</vt:lpstr>
      <vt:lpstr>MathematicalPiLTStd</vt:lpstr>
      <vt:lpstr>TimesLTStd-Bold</vt:lpstr>
      <vt:lpstr>TimesLTStd-Italic</vt:lpstr>
      <vt:lpstr>TimesLTStd-Roman</vt:lpstr>
      <vt:lpstr>Wingdings 3</vt:lpstr>
      <vt:lpstr>Office Theme</vt:lpstr>
      <vt:lpstr>Ion Boardroom</vt:lpstr>
      <vt:lpstr>Accounting &amp; Auditing 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Mubashir Iqbal</cp:lastModifiedBy>
  <cp:revision>290</cp:revision>
  <dcterms:created xsi:type="dcterms:W3CDTF">2018-07-13T15:42:09Z</dcterms:created>
  <dcterms:modified xsi:type="dcterms:W3CDTF">2020-09-16T14:14:29Z</dcterms:modified>
</cp:coreProperties>
</file>