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2"/>
  </p:notesMasterIdLst>
  <p:sldIdLst>
    <p:sldId id="420" r:id="rId3"/>
    <p:sldId id="353" r:id="rId4"/>
    <p:sldId id="361" r:id="rId5"/>
    <p:sldId id="392" r:id="rId6"/>
    <p:sldId id="364" r:id="rId7"/>
    <p:sldId id="396" r:id="rId8"/>
    <p:sldId id="365" r:id="rId9"/>
    <p:sldId id="357" r:id="rId10"/>
    <p:sldId id="366" r:id="rId11"/>
    <p:sldId id="348" r:id="rId12"/>
    <p:sldId id="358" r:id="rId13"/>
    <p:sldId id="359" r:id="rId14"/>
    <p:sldId id="360" r:id="rId15"/>
    <p:sldId id="367" r:id="rId16"/>
    <p:sldId id="368" r:id="rId17"/>
    <p:sldId id="369" r:id="rId18"/>
    <p:sldId id="370" r:id="rId19"/>
    <p:sldId id="371" r:id="rId20"/>
    <p:sldId id="372" r:id="rId21"/>
    <p:sldId id="381" r:id="rId22"/>
    <p:sldId id="384" r:id="rId23"/>
    <p:sldId id="382" r:id="rId24"/>
    <p:sldId id="380" r:id="rId25"/>
    <p:sldId id="374" r:id="rId26"/>
    <p:sldId id="397" r:id="rId27"/>
    <p:sldId id="398" r:id="rId28"/>
    <p:sldId id="399" r:id="rId29"/>
    <p:sldId id="400" r:id="rId30"/>
    <p:sldId id="386" r:id="rId31"/>
    <p:sldId id="387" r:id="rId32"/>
    <p:sldId id="388" r:id="rId33"/>
    <p:sldId id="389" r:id="rId34"/>
    <p:sldId id="390" r:id="rId35"/>
    <p:sldId id="391" r:id="rId36"/>
    <p:sldId id="401" r:id="rId37"/>
    <p:sldId id="393" r:id="rId38"/>
    <p:sldId id="394" r:id="rId39"/>
    <p:sldId id="412" r:id="rId40"/>
    <p:sldId id="413" r:id="rId41"/>
    <p:sldId id="414" r:id="rId42"/>
    <p:sldId id="402" r:id="rId43"/>
    <p:sldId id="403" r:id="rId44"/>
    <p:sldId id="404" r:id="rId45"/>
    <p:sldId id="405" r:id="rId46"/>
    <p:sldId id="385" r:id="rId47"/>
    <p:sldId id="395" r:id="rId48"/>
    <p:sldId id="383" r:id="rId49"/>
    <p:sldId id="415" r:id="rId50"/>
    <p:sldId id="416" r:id="rId51"/>
    <p:sldId id="418" r:id="rId52"/>
    <p:sldId id="417" r:id="rId53"/>
    <p:sldId id="408" r:id="rId54"/>
    <p:sldId id="409" r:id="rId55"/>
    <p:sldId id="410" r:id="rId56"/>
    <p:sldId id="411" r:id="rId57"/>
    <p:sldId id="355" r:id="rId58"/>
    <p:sldId id="352" r:id="rId59"/>
    <p:sldId id="356" r:id="rId60"/>
    <p:sldId id="34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30B28-2428-42CC-AFE6-DF8ADFED3905}" v="60" dt="2020-09-14T06:05:57.4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56" autoAdjust="0"/>
    <p:restoredTop sz="94660"/>
  </p:normalViewPr>
  <p:slideViewPr>
    <p:cSldViewPr snapToGrid="0">
      <p:cViewPr varScale="1">
        <p:scale>
          <a:sx n="92" d="100"/>
          <a:sy n="92" d="100"/>
        </p:scale>
        <p:origin x="68" y="1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bashir Iqbal" userId="e3a60d627ae95c16" providerId="LiveId" clId="{16330B28-2428-42CC-AFE6-DF8ADFED3905}"/>
    <pc:docChg chg="undo custSel addSld delSld modSld sldOrd">
      <pc:chgData name="Mubashir Iqbal" userId="e3a60d627ae95c16" providerId="LiveId" clId="{16330B28-2428-42CC-AFE6-DF8ADFED3905}" dt="2020-09-14T14:38:52.751" v="1442" actId="47"/>
      <pc:docMkLst>
        <pc:docMk/>
      </pc:docMkLst>
      <pc:sldChg chg="delSp modSp mod">
        <pc:chgData name="Mubashir Iqbal" userId="e3a60d627ae95c16" providerId="LiveId" clId="{16330B28-2428-42CC-AFE6-DF8ADFED3905}" dt="2020-08-26T16:19:47.826" v="136" actId="207"/>
        <pc:sldMkLst>
          <pc:docMk/>
          <pc:sldMk cId="2420910626" sldId="348"/>
        </pc:sldMkLst>
        <pc:spChg chg="mod">
          <ac:chgData name="Mubashir Iqbal" userId="e3a60d627ae95c16" providerId="LiveId" clId="{16330B28-2428-42CC-AFE6-DF8ADFED3905}" dt="2020-08-26T16:19:47.826" v="136" actId="207"/>
          <ac:spMkLst>
            <pc:docMk/>
            <pc:sldMk cId="2420910626" sldId="348"/>
            <ac:spMk id="4" creationId="{28BEC10E-4BC7-4077-A7D9-921956C3932C}"/>
          </ac:spMkLst>
        </pc:spChg>
        <pc:spChg chg="mod">
          <ac:chgData name="Mubashir Iqbal" userId="e3a60d627ae95c16" providerId="LiveId" clId="{16330B28-2428-42CC-AFE6-DF8ADFED3905}" dt="2020-08-26T16:18:15.628" v="95" actId="20577"/>
          <ac:spMkLst>
            <pc:docMk/>
            <pc:sldMk cId="2420910626" sldId="348"/>
            <ac:spMk id="7" creationId="{28BEC10E-4BC7-4077-A7D9-921956C3932C}"/>
          </ac:spMkLst>
        </pc:spChg>
        <pc:picChg chg="del">
          <ac:chgData name="Mubashir Iqbal" userId="e3a60d627ae95c16" providerId="LiveId" clId="{16330B28-2428-42CC-AFE6-DF8ADFED3905}" dt="2020-08-26T16:18:17.611" v="96" actId="478"/>
          <ac:picMkLst>
            <pc:docMk/>
            <pc:sldMk cId="2420910626" sldId="348"/>
            <ac:picMk id="6" creationId="{8FF88DC5-D0A8-4C65-BAD2-008C2F7E45C1}"/>
          </ac:picMkLst>
        </pc:picChg>
      </pc:sldChg>
      <pc:sldChg chg="addSp delSp modSp mod">
        <pc:chgData name="Mubashir Iqbal" userId="e3a60d627ae95c16" providerId="LiveId" clId="{16330B28-2428-42CC-AFE6-DF8ADFED3905}" dt="2020-08-26T16:42:30.603" v="415" actId="403"/>
        <pc:sldMkLst>
          <pc:docMk/>
          <pc:sldMk cId="3998135519" sldId="353"/>
        </pc:sldMkLst>
        <pc:spChg chg="del mod">
          <ac:chgData name="Mubashir Iqbal" userId="e3a60d627ae95c16" providerId="LiveId" clId="{16330B28-2428-42CC-AFE6-DF8ADFED3905}" dt="2020-08-26T16:41:08.828" v="398" actId="478"/>
          <ac:spMkLst>
            <pc:docMk/>
            <pc:sldMk cId="3998135519" sldId="353"/>
            <ac:spMk id="4" creationId="{28BEC10E-4BC7-4077-A7D9-921956C3932C}"/>
          </ac:spMkLst>
        </pc:spChg>
        <pc:spChg chg="del mod">
          <ac:chgData name="Mubashir Iqbal" userId="e3a60d627ae95c16" providerId="LiveId" clId="{16330B28-2428-42CC-AFE6-DF8ADFED3905}" dt="2020-08-26T16:41:06.030" v="397" actId="478"/>
          <ac:spMkLst>
            <pc:docMk/>
            <pc:sldMk cId="3998135519" sldId="353"/>
            <ac:spMk id="6" creationId="{28DFA837-4E6D-45B8-83F8-680863CB3626}"/>
          </ac:spMkLst>
        </pc:spChg>
        <pc:spChg chg="mod">
          <ac:chgData name="Mubashir Iqbal" userId="e3a60d627ae95c16" providerId="LiveId" clId="{16330B28-2428-42CC-AFE6-DF8ADFED3905}" dt="2020-08-26T16:40:57.201" v="394" actId="20577"/>
          <ac:spMkLst>
            <pc:docMk/>
            <pc:sldMk cId="3998135519" sldId="353"/>
            <ac:spMk id="7" creationId="{28BEC10E-4BC7-4077-A7D9-921956C3932C}"/>
          </ac:spMkLst>
        </pc:spChg>
        <pc:spChg chg="del mod">
          <ac:chgData name="Mubashir Iqbal" userId="e3a60d627ae95c16" providerId="LiveId" clId="{16330B28-2428-42CC-AFE6-DF8ADFED3905}" dt="2020-08-26T16:41:01.892" v="395" actId="478"/>
          <ac:spMkLst>
            <pc:docMk/>
            <pc:sldMk cId="3998135519" sldId="353"/>
            <ac:spMk id="8" creationId="{78C02BBC-98AA-4175-8460-986759A60266}"/>
          </ac:spMkLst>
        </pc:spChg>
        <pc:spChg chg="add mod">
          <ac:chgData name="Mubashir Iqbal" userId="e3a60d627ae95c16" providerId="LiveId" clId="{16330B28-2428-42CC-AFE6-DF8ADFED3905}" dt="2020-08-26T16:42:30.603" v="415" actId="403"/>
          <ac:spMkLst>
            <pc:docMk/>
            <pc:sldMk cId="3998135519" sldId="353"/>
            <ac:spMk id="9" creationId="{36826D1B-AD2C-4D2A-BFB0-9D3804E46C35}"/>
          </ac:spMkLst>
        </pc:spChg>
      </pc:sldChg>
      <pc:sldChg chg="addSp modSp mod">
        <pc:chgData name="Mubashir Iqbal" userId="e3a60d627ae95c16" providerId="LiveId" clId="{16330B28-2428-42CC-AFE6-DF8ADFED3905}" dt="2020-08-26T16:28:33.127" v="342" actId="20577"/>
        <pc:sldMkLst>
          <pc:docMk/>
          <pc:sldMk cId="1428944060" sldId="357"/>
        </pc:sldMkLst>
        <pc:spChg chg="add mod">
          <ac:chgData name="Mubashir Iqbal" userId="e3a60d627ae95c16" providerId="LiveId" clId="{16330B28-2428-42CC-AFE6-DF8ADFED3905}" dt="2020-08-26T16:28:33.127" v="342" actId="20577"/>
          <ac:spMkLst>
            <pc:docMk/>
            <pc:sldMk cId="1428944060" sldId="357"/>
            <ac:spMk id="4" creationId="{27ABF9EF-C25E-4E80-9FDA-5D66BB21AD0D}"/>
          </ac:spMkLst>
        </pc:spChg>
        <pc:spChg chg="mod">
          <ac:chgData name="Mubashir Iqbal" userId="e3a60d627ae95c16" providerId="LiveId" clId="{16330B28-2428-42CC-AFE6-DF8ADFED3905}" dt="2020-08-26T16:17:36.490" v="71" actId="20577"/>
          <ac:spMkLst>
            <pc:docMk/>
            <pc:sldMk cId="1428944060" sldId="357"/>
            <ac:spMk id="7" creationId="{28BEC10E-4BC7-4077-A7D9-921956C3932C}"/>
          </ac:spMkLst>
        </pc:spChg>
      </pc:sldChg>
      <pc:sldChg chg="modSp add mod">
        <pc:chgData name="Mubashir Iqbal" userId="e3a60d627ae95c16" providerId="LiveId" clId="{16330B28-2428-42CC-AFE6-DF8ADFED3905}" dt="2020-08-26T16:23:42.952" v="229" actId="1076"/>
        <pc:sldMkLst>
          <pc:docMk/>
          <pc:sldMk cId="1119783910" sldId="358"/>
        </pc:sldMkLst>
        <pc:spChg chg="mod">
          <ac:chgData name="Mubashir Iqbal" userId="e3a60d627ae95c16" providerId="LiveId" clId="{16330B28-2428-42CC-AFE6-DF8ADFED3905}" dt="2020-08-26T16:23:42.952" v="229" actId="1076"/>
          <ac:spMkLst>
            <pc:docMk/>
            <pc:sldMk cId="1119783910" sldId="358"/>
            <ac:spMk id="4" creationId="{28BEC10E-4BC7-4077-A7D9-921956C3932C}"/>
          </ac:spMkLst>
        </pc:spChg>
        <pc:spChg chg="mod">
          <ac:chgData name="Mubashir Iqbal" userId="e3a60d627ae95c16" providerId="LiveId" clId="{16330B28-2428-42CC-AFE6-DF8ADFED3905}" dt="2020-08-26T16:23:39.347" v="228" actId="1076"/>
          <ac:spMkLst>
            <pc:docMk/>
            <pc:sldMk cId="1119783910" sldId="358"/>
            <ac:spMk id="7" creationId="{28BEC10E-4BC7-4077-A7D9-921956C3932C}"/>
          </ac:spMkLst>
        </pc:spChg>
      </pc:sldChg>
      <pc:sldChg chg="modSp add mod">
        <pc:chgData name="Mubashir Iqbal" userId="e3a60d627ae95c16" providerId="LiveId" clId="{16330B28-2428-42CC-AFE6-DF8ADFED3905}" dt="2020-08-26T16:32:09.549" v="368" actId="11"/>
        <pc:sldMkLst>
          <pc:docMk/>
          <pc:sldMk cId="118047129" sldId="359"/>
        </pc:sldMkLst>
        <pc:spChg chg="mod">
          <ac:chgData name="Mubashir Iqbal" userId="e3a60d627ae95c16" providerId="LiveId" clId="{16330B28-2428-42CC-AFE6-DF8ADFED3905}" dt="2020-08-26T16:32:09.549" v="368" actId="11"/>
          <ac:spMkLst>
            <pc:docMk/>
            <pc:sldMk cId="118047129" sldId="359"/>
            <ac:spMk id="4" creationId="{28BEC10E-4BC7-4077-A7D9-921956C3932C}"/>
          </ac:spMkLst>
        </pc:spChg>
        <pc:spChg chg="mod">
          <ac:chgData name="Mubashir Iqbal" userId="e3a60d627ae95c16" providerId="LiveId" clId="{16330B28-2428-42CC-AFE6-DF8ADFED3905}" dt="2020-08-26T16:24:17.084" v="251" actId="20577"/>
          <ac:spMkLst>
            <pc:docMk/>
            <pc:sldMk cId="118047129" sldId="359"/>
            <ac:spMk id="7" creationId="{28BEC10E-4BC7-4077-A7D9-921956C3932C}"/>
          </ac:spMkLst>
        </pc:spChg>
      </pc:sldChg>
      <pc:sldChg chg="addSp delSp modSp add mod">
        <pc:chgData name="Mubashir Iqbal" userId="e3a60d627ae95c16" providerId="LiveId" clId="{16330B28-2428-42CC-AFE6-DF8ADFED3905}" dt="2020-08-30T06:18:56.503" v="578" actId="20577"/>
        <pc:sldMkLst>
          <pc:docMk/>
          <pc:sldMk cId="4156069992" sldId="360"/>
        </pc:sldMkLst>
        <pc:spChg chg="add mod">
          <ac:chgData name="Mubashir Iqbal" userId="e3a60d627ae95c16" providerId="LiveId" clId="{16330B28-2428-42CC-AFE6-DF8ADFED3905}" dt="2020-08-30T06:16:37.257" v="537" actId="20577"/>
          <ac:spMkLst>
            <pc:docMk/>
            <pc:sldMk cId="4156069992" sldId="360"/>
            <ac:spMk id="3" creationId="{EB366DBA-2ABA-4752-9E94-110FBD593552}"/>
          </ac:spMkLst>
        </pc:spChg>
        <pc:spChg chg="mod">
          <ac:chgData name="Mubashir Iqbal" userId="e3a60d627ae95c16" providerId="LiveId" clId="{16330B28-2428-42CC-AFE6-DF8ADFED3905}" dt="2020-08-30T06:18:56.503" v="578" actId="20577"/>
          <ac:spMkLst>
            <pc:docMk/>
            <pc:sldMk cId="4156069992" sldId="360"/>
            <ac:spMk id="4" creationId="{28BEC10E-4BC7-4077-A7D9-921956C3932C}"/>
          </ac:spMkLst>
        </pc:spChg>
        <pc:spChg chg="add mod">
          <ac:chgData name="Mubashir Iqbal" userId="e3a60d627ae95c16" providerId="LiveId" clId="{16330B28-2428-42CC-AFE6-DF8ADFED3905}" dt="2020-08-30T06:17:21.029" v="543" actId="20577"/>
          <ac:spMkLst>
            <pc:docMk/>
            <pc:sldMk cId="4156069992" sldId="360"/>
            <ac:spMk id="5" creationId="{71A303E5-0745-4F9D-9983-8391503650D5}"/>
          </ac:spMkLst>
        </pc:spChg>
        <pc:spChg chg="del mod">
          <ac:chgData name="Mubashir Iqbal" userId="e3a60d627ae95c16" providerId="LiveId" clId="{16330B28-2428-42CC-AFE6-DF8ADFED3905}" dt="2020-08-30T06:14:26.927" v="498"/>
          <ac:spMkLst>
            <pc:docMk/>
            <pc:sldMk cId="4156069992" sldId="360"/>
            <ac:spMk id="7" creationId="{28BEC10E-4BC7-4077-A7D9-921956C3932C}"/>
          </ac:spMkLst>
        </pc:spChg>
      </pc:sldChg>
      <pc:sldChg chg="add">
        <pc:chgData name="Mubashir Iqbal" userId="e3a60d627ae95c16" providerId="LiveId" clId="{16330B28-2428-42CC-AFE6-DF8ADFED3905}" dt="2020-08-26T16:40:52.547" v="386" actId="2890"/>
        <pc:sldMkLst>
          <pc:docMk/>
          <pc:sldMk cId="3520513636" sldId="361"/>
        </pc:sldMkLst>
      </pc:sldChg>
      <pc:sldChg chg="add">
        <pc:chgData name="Mubashir Iqbal" userId="e3a60d627ae95c16" providerId="LiveId" clId="{16330B28-2428-42CC-AFE6-DF8ADFED3905}" dt="2020-08-26T16:42:46.077" v="416" actId="2890"/>
        <pc:sldMkLst>
          <pc:docMk/>
          <pc:sldMk cId="2718478038" sldId="362"/>
        </pc:sldMkLst>
      </pc:sldChg>
      <pc:sldChg chg="add">
        <pc:chgData name="Mubashir Iqbal" userId="e3a60d627ae95c16" providerId="LiveId" clId="{16330B28-2428-42CC-AFE6-DF8ADFED3905}" dt="2020-08-26T16:42:46.473" v="417" actId="2890"/>
        <pc:sldMkLst>
          <pc:docMk/>
          <pc:sldMk cId="2256556506" sldId="363"/>
        </pc:sldMkLst>
      </pc:sldChg>
      <pc:sldChg chg="delSp modSp add mod">
        <pc:chgData name="Mubashir Iqbal" userId="e3a60d627ae95c16" providerId="LiveId" clId="{16330B28-2428-42CC-AFE6-DF8ADFED3905}" dt="2020-08-29T20:23:06.896" v="467" actId="20577"/>
        <pc:sldMkLst>
          <pc:docMk/>
          <pc:sldMk cId="1220501981" sldId="364"/>
        </pc:sldMkLst>
        <pc:spChg chg="mod">
          <ac:chgData name="Mubashir Iqbal" userId="e3a60d627ae95c16" providerId="LiveId" clId="{16330B28-2428-42CC-AFE6-DF8ADFED3905}" dt="2020-08-29T20:23:06.896" v="467" actId="20577"/>
          <ac:spMkLst>
            <pc:docMk/>
            <pc:sldMk cId="1220501981" sldId="364"/>
            <ac:spMk id="4" creationId="{28BEC10E-4BC7-4077-A7D9-921956C3932C}"/>
          </ac:spMkLst>
        </pc:spChg>
        <pc:spChg chg="del">
          <ac:chgData name="Mubashir Iqbal" userId="e3a60d627ae95c16" providerId="LiveId" clId="{16330B28-2428-42CC-AFE6-DF8ADFED3905}" dt="2020-08-26T16:46:37.931" v="420" actId="478"/>
          <ac:spMkLst>
            <pc:docMk/>
            <pc:sldMk cId="1220501981" sldId="364"/>
            <ac:spMk id="6" creationId="{28DFA837-4E6D-45B8-83F8-680863CB3626}"/>
          </ac:spMkLst>
        </pc:spChg>
        <pc:spChg chg="mod">
          <ac:chgData name="Mubashir Iqbal" userId="e3a60d627ae95c16" providerId="LiveId" clId="{16330B28-2428-42CC-AFE6-DF8ADFED3905}" dt="2020-08-26T16:46:31.264" v="419"/>
          <ac:spMkLst>
            <pc:docMk/>
            <pc:sldMk cId="1220501981" sldId="364"/>
            <ac:spMk id="7" creationId="{28BEC10E-4BC7-4077-A7D9-921956C3932C}"/>
          </ac:spMkLst>
        </pc:spChg>
        <pc:spChg chg="del">
          <ac:chgData name="Mubashir Iqbal" userId="e3a60d627ae95c16" providerId="LiveId" clId="{16330B28-2428-42CC-AFE6-DF8ADFED3905}" dt="2020-08-26T16:46:40.236" v="421" actId="478"/>
          <ac:spMkLst>
            <pc:docMk/>
            <pc:sldMk cId="1220501981" sldId="364"/>
            <ac:spMk id="8" creationId="{78C02BBC-98AA-4175-8460-986759A60266}"/>
          </ac:spMkLst>
        </pc:spChg>
      </pc:sldChg>
      <pc:sldChg chg="modSp add mod">
        <pc:chgData name="Mubashir Iqbal" userId="e3a60d627ae95c16" providerId="LiveId" clId="{16330B28-2428-42CC-AFE6-DF8ADFED3905}" dt="2020-08-29T20:26:27.194" v="494" actId="1076"/>
        <pc:sldMkLst>
          <pc:docMk/>
          <pc:sldMk cId="1231951370" sldId="365"/>
        </pc:sldMkLst>
        <pc:spChg chg="mod">
          <ac:chgData name="Mubashir Iqbal" userId="e3a60d627ae95c16" providerId="LiveId" clId="{16330B28-2428-42CC-AFE6-DF8ADFED3905}" dt="2020-08-29T20:26:19.596" v="493" actId="207"/>
          <ac:spMkLst>
            <pc:docMk/>
            <pc:sldMk cId="1231951370" sldId="365"/>
            <ac:spMk id="4" creationId="{28BEC10E-4BC7-4077-A7D9-921956C3932C}"/>
          </ac:spMkLst>
        </pc:spChg>
        <pc:spChg chg="mod">
          <ac:chgData name="Mubashir Iqbal" userId="e3a60d627ae95c16" providerId="LiveId" clId="{16330B28-2428-42CC-AFE6-DF8ADFED3905}" dt="2020-08-29T20:26:27.194" v="494" actId="1076"/>
          <ac:spMkLst>
            <pc:docMk/>
            <pc:sldMk cId="1231951370" sldId="365"/>
            <ac:spMk id="7" creationId="{28BEC10E-4BC7-4077-A7D9-921956C3932C}"/>
          </ac:spMkLst>
        </pc:spChg>
      </pc:sldChg>
      <pc:sldChg chg="delSp del mod ord">
        <pc:chgData name="Mubashir Iqbal" userId="e3a60d627ae95c16" providerId="LiveId" clId="{16330B28-2428-42CC-AFE6-DF8ADFED3905}" dt="2020-09-13T16:15:45.709" v="755" actId="47"/>
        <pc:sldMkLst>
          <pc:docMk/>
          <pc:sldMk cId="3863034160" sldId="373"/>
        </pc:sldMkLst>
        <pc:picChg chg="del">
          <ac:chgData name="Mubashir Iqbal" userId="e3a60d627ae95c16" providerId="LiveId" clId="{16330B28-2428-42CC-AFE6-DF8ADFED3905}" dt="2020-09-13T16:14:35.093" v="676" actId="21"/>
          <ac:picMkLst>
            <pc:docMk/>
            <pc:sldMk cId="3863034160" sldId="373"/>
            <ac:picMk id="5" creationId="{B9E17BB9-33F1-4FB2-AEAA-4DAD37AFBB22}"/>
          </ac:picMkLst>
        </pc:picChg>
      </pc:sldChg>
      <pc:sldChg chg="del">
        <pc:chgData name="Mubashir Iqbal" userId="e3a60d627ae95c16" providerId="LiveId" clId="{16330B28-2428-42CC-AFE6-DF8ADFED3905}" dt="2020-09-13T18:49:49.921" v="1008" actId="47"/>
        <pc:sldMkLst>
          <pc:docMk/>
          <pc:sldMk cId="3257768526" sldId="375"/>
        </pc:sldMkLst>
      </pc:sldChg>
      <pc:sldChg chg="del">
        <pc:chgData name="Mubashir Iqbal" userId="e3a60d627ae95c16" providerId="LiveId" clId="{16330B28-2428-42CC-AFE6-DF8ADFED3905}" dt="2020-09-13T18:49:49.921" v="1008" actId="47"/>
        <pc:sldMkLst>
          <pc:docMk/>
          <pc:sldMk cId="2360643780" sldId="376"/>
        </pc:sldMkLst>
      </pc:sldChg>
      <pc:sldChg chg="del">
        <pc:chgData name="Mubashir Iqbal" userId="e3a60d627ae95c16" providerId="LiveId" clId="{16330B28-2428-42CC-AFE6-DF8ADFED3905}" dt="2020-09-13T18:49:49.921" v="1008" actId="47"/>
        <pc:sldMkLst>
          <pc:docMk/>
          <pc:sldMk cId="591258022" sldId="377"/>
        </pc:sldMkLst>
      </pc:sldChg>
      <pc:sldChg chg="del">
        <pc:chgData name="Mubashir Iqbal" userId="e3a60d627ae95c16" providerId="LiveId" clId="{16330B28-2428-42CC-AFE6-DF8ADFED3905}" dt="2020-09-13T18:49:49.921" v="1008" actId="47"/>
        <pc:sldMkLst>
          <pc:docMk/>
          <pc:sldMk cId="2064288998" sldId="378"/>
        </pc:sldMkLst>
      </pc:sldChg>
      <pc:sldChg chg="del">
        <pc:chgData name="Mubashir Iqbal" userId="e3a60d627ae95c16" providerId="LiveId" clId="{16330B28-2428-42CC-AFE6-DF8ADFED3905}" dt="2020-09-13T18:49:49.921" v="1008" actId="47"/>
        <pc:sldMkLst>
          <pc:docMk/>
          <pc:sldMk cId="126202899" sldId="379"/>
        </pc:sldMkLst>
      </pc:sldChg>
      <pc:sldChg chg="modSp mod">
        <pc:chgData name="Mubashir Iqbal" userId="e3a60d627ae95c16" providerId="LiveId" clId="{16330B28-2428-42CC-AFE6-DF8ADFED3905}" dt="2020-09-13T16:07:25.968" v="613" actId="207"/>
        <pc:sldMkLst>
          <pc:docMk/>
          <pc:sldMk cId="4223146375" sldId="380"/>
        </pc:sldMkLst>
        <pc:spChg chg="mod">
          <ac:chgData name="Mubashir Iqbal" userId="e3a60d627ae95c16" providerId="LiveId" clId="{16330B28-2428-42CC-AFE6-DF8ADFED3905}" dt="2020-09-13T16:07:25.968" v="613" actId="207"/>
          <ac:spMkLst>
            <pc:docMk/>
            <pc:sldMk cId="4223146375" sldId="380"/>
            <ac:spMk id="4" creationId="{28BEC10E-4BC7-4077-A7D9-921956C3932C}"/>
          </ac:spMkLst>
        </pc:spChg>
      </pc:sldChg>
      <pc:sldChg chg="delSp modSp mod">
        <pc:chgData name="Mubashir Iqbal" userId="e3a60d627ae95c16" providerId="LiveId" clId="{16330B28-2428-42CC-AFE6-DF8ADFED3905}" dt="2020-09-13T16:21:00.715" v="829"/>
        <pc:sldMkLst>
          <pc:docMk/>
          <pc:sldMk cId="2692958439" sldId="385"/>
        </pc:sldMkLst>
        <pc:spChg chg="del mod">
          <ac:chgData name="Mubashir Iqbal" userId="e3a60d627ae95c16" providerId="LiveId" clId="{16330B28-2428-42CC-AFE6-DF8ADFED3905}" dt="2020-09-13T16:21:00.715" v="829"/>
          <ac:spMkLst>
            <pc:docMk/>
            <pc:sldMk cId="2692958439" sldId="385"/>
            <ac:spMk id="3" creationId="{EB366DBA-2ABA-4752-9E94-110FBD593552}"/>
          </ac:spMkLst>
        </pc:spChg>
      </pc:sldChg>
      <pc:sldChg chg="modSp add mod ord">
        <pc:chgData name="Mubashir Iqbal" userId="e3a60d627ae95c16" providerId="LiveId" clId="{16330B28-2428-42CC-AFE6-DF8ADFED3905}" dt="2020-09-13T16:02:21.397" v="607" actId="123"/>
        <pc:sldMkLst>
          <pc:docMk/>
          <pc:sldMk cId="373137088" sldId="396"/>
        </pc:sldMkLst>
        <pc:spChg chg="mod">
          <ac:chgData name="Mubashir Iqbal" userId="e3a60d627ae95c16" providerId="LiveId" clId="{16330B28-2428-42CC-AFE6-DF8ADFED3905}" dt="2020-09-13T16:02:21.397" v="607" actId="123"/>
          <ac:spMkLst>
            <pc:docMk/>
            <pc:sldMk cId="373137088" sldId="396"/>
            <ac:spMk id="4" creationId="{28BEC10E-4BC7-4077-A7D9-921956C3932C}"/>
          </ac:spMkLst>
        </pc:spChg>
      </pc:sldChg>
      <pc:sldChg chg="modSp add mod">
        <pc:chgData name="Mubashir Iqbal" userId="e3a60d627ae95c16" providerId="LiveId" clId="{16330B28-2428-42CC-AFE6-DF8ADFED3905}" dt="2020-09-13T16:10:17.343" v="638" actId="403"/>
        <pc:sldMkLst>
          <pc:docMk/>
          <pc:sldMk cId="1920981960" sldId="397"/>
        </pc:sldMkLst>
        <pc:spChg chg="mod">
          <ac:chgData name="Mubashir Iqbal" userId="e3a60d627ae95c16" providerId="LiveId" clId="{16330B28-2428-42CC-AFE6-DF8ADFED3905}" dt="2020-09-13T16:10:17.343" v="638" actId="403"/>
          <ac:spMkLst>
            <pc:docMk/>
            <pc:sldMk cId="1920981960" sldId="397"/>
            <ac:spMk id="4" creationId="{28BEC10E-4BC7-4077-A7D9-921956C3932C}"/>
          </ac:spMkLst>
        </pc:spChg>
      </pc:sldChg>
      <pc:sldChg chg="modSp add mod">
        <pc:chgData name="Mubashir Iqbal" userId="e3a60d627ae95c16" providerId="LiveId" clId="{16330B28-2428-42CC-AFE6-DF8ADFED3905}" dt="2020-09-13T16:12:12.359" v="652" actId="20577"/>
        <pc:sldMkLst>
          <pc:docMk/>
          <pc:sldMk cId="3430719731" sldId="398"/>
        </pc:sldMkLst>
        <pc:spChg chg="mod">
          <ac:chgData name="Mubashir Iqbal" userId="e3a60d627ae95c16" providerId="LiveId" clId="{16330B28-2428-42CC-AFE6-DF8ADFED3905}" dt="2020-09-13T16:12:12.359" v="652" actId="20577"/>
          <ac:spMkLst>
            <pc:docMk/>
            <pc:sldMk cId="3430719731" sldId="398"/>
            <ac:spMk id="4" creationId="{28BEC10E-4BC7-4077-A7D9-921956C3932C}"/>
          </ac:spMkLst>
        </pc:spChg>
      </pc:sldChg>
      <pc:sldChg chg="modSp add mod">
        <pc:chgData name="Mubashir Iqbal" userId="e3a60d627ae95c16" providerId="LiveId" clId="{16330B28-2428-42CC-AFE6-DF8ADFED3905}" dt="2020-09-13T16:13:58.602" v="673" actId="5793"/>
        <pc:sldMkLst>
          <pc:docMk/>
          <pc:sldMk cId="62503438" sldId="399"/>
        </pc:sldMkLst>
        <pc:spChg chg="mod">
          <ac:chgData name="Mubashir Iqbal" userId="e3a60d627ae95c16" providerId="LiveId" clId="{16330B28-2428-42CC-AFE6-DF8ADFED3905}" dt="2020-09-13T16:13:58.602" v="673" actId="5793"/>
          <ac:spMkLst>
            <pc:docMk/>
            <pc:sldMk cId="62503438" sldId="399"/>
            <ac:spMk id="4" creationId="{28BEC10E-4BC7-4077-A7D9-921956C3932C}"/>
          </ac:spMkLst>
        </pc:spChg>
      </pc:sldChg>
      <pc:sldChg chg="addSp delSp modSp add mod">
        <pc:chgData name="Mubashir Iqbal" userId="e3a60d627ae95c16" providerId="LiveId" clId="{16330B28-2428-42CC-AFE6-DF8ADFED3905}" dt="2020-09-13T16:15:41.399" v="754" actId="14100"/>
        <pc:sldMkLst>
          <pc:docMk/>
          <pc:sldMk cId="773739079" sldId="400"/>
        </pc:sldMkLst>
        <pc:spChg chg="del mod">
          <ac:chgData name="Mubashir Iqbal" userId="e3a60d627ae95c16" providerId="LiveId" clId="{16330B28-2428-42CC-AFE6-DF8ADFED3905}" dt="2020-09-13T16:14:55.054" v="682"/>
          <ac:spMkLst>
            <pc:docMk/>
            <pc:sldMk cId="773739079" sldId="400"/>
            <ac:spMk id="4" creationId="{28BEC10E-4BC7-4077-A7D9-921956C3932C}"/>
          </ac:spMkLst>
        </pc:spChg>
        <pc:spChg chg="add mod">
          <ac:chgData name="Mubashir Iqbal" userId="e3a60d627ae95c16" providerId="LiveId" clId="{16330B28-2428-42CC-AFE6-DF8ADFED3905}" dt="2020-09-13T16:15:41.399" v="754" actId="14100"/>
          <ac:spMkLst>
            <pc:docMk/>
            <pc:sldMk cId="773739079" sldId="400"/>
            <ac:spMk id="7" creationId="{B7E7F36C-ECC6-4F27-AB96-CBA64C8E83E4}"/>
          </ac:spMkLst>
        </pc:spChg>
        <pc:picChg chg="add mod">
          <ac:chgData name="Mubashir Iqbal" userId="e3a60d627ae95c16" providerId="LiveId" clId="{16330B28-2428-42CC-AFE6-DF8ADFED3905}" dt="2020-09-13T16:14:51.090" v="680" actId="1076"/>
          <ac:picMkLst>
            <pc:docMk/>
            <pc:sldMk cId="773739079" sldId="400"/>
            <ac:picMk id="2" creationId="{E55451E2-A439-434D-B029-19C237840CC0}"/>
          </ac:picMkLst>
        </pc:picChg>
      </pc:sldChg>
      <pc:sldChg chg="addSp delSp modSp add mod ord">
        <pc:chgData name="Mubashir Iqbal" userId="e3a60d627ae95c16" providerId="LiveId" clId="{16330B28-2428-42CC-AFE6-DF8ADFED3905}" dt="2020-09-13T16:19:31.089" v="826"/>
        <pc:sldMkLst>
          <pc:docMk/>
          <pc:sldMk cId="3670209107" sldId="401"/>
        </pc:sldMkLst>
        <pc:spChg chg="mod">
          <ac:chgData name="Mubashir Iqbal" userId="e3a60d627ae95c16" providerId="LiveId" clId="{16330B28-2428-42CC-AFE6-DF8ADFED3905}" dt="2020-09-13T16:18:10.875" v="799" actId="313"/>
          <ac:spMkLst>
            <pc:docMk/>
            <pc:sldMk cId="3670209107" sldId="401"/>
            <ac:spMk id="3" creationId="{EB366DBA-2ABA-4752-9E94-110FBD593552}"/>
          </ac:spMkLst>
        </pc:spChg>
        <pc:spChg chg="add mod">
          <ac:chgData name="Mubashir Iqbal" userId="e3a60d627ae95c16" providerId="LiveId" clId="{16330B28-2428-42CC-AFE6-DF8ADFED3905}" dt="2020-09-13T16:19:15.061" v="824" actId="207"/>
          <ac:spMkLst>
            <pc:docMk/>
            <pc:sldMk cId="3670209107" sldId="401"/>
            <ac:spMk id="6" creationId="{DEBF16C8-30F4-43D3-AB76-3CD61B44B7C2}"/>
          </ac:spMkLst>
        </pc:spChg>
        <pc:picChg chg="del">
          <ac:chgData name="Mubashir Iqbal" userId="e3a60d627ae95c16" providerId="LiveId" clId="{16330B28-2428-42CC-AFE6-DF8ADFED3905}" dt="2020-09-13T16:17:36.125" v="757" actId="478"/>
          <ac:picMkLst>
            <pc:docMk/>
            <pc:sldMk cId="3670209107" sldId="401"/>
            <ac:picMk id="5" creationId="{78078A21-E62D-4DFC-BB42-F1E9EF122633}"/>
          </ac:picMkLst>
        </pc:picChg>
      </pc:sldChg>
      <pc:sldChg chg="addSp delSp modSp add mod">
        <pc:chgData name="Mubashir Iqbal" userId="e3a60d627ae95c16" providerId="LiveId" clId="{16330B28-2428-42CC-AFE6-DF8ADFED3905}" dt="2020-09-13T18:35:13.969" v="881" actId="20577"/>
        <pc:sldMkLst>
          <pc:docMk/>
          <pc:sldMk cId="2965156419" sldId="402"/>
        </pc:sldMkLst>
        <pc:spChg chg="mod">
          <ac:chgData name="Mubashir Iqbal" userId="e3a60d627ae95c16" providerId="LiveId" clId="{16330B28-2428-42CC-AFE6-DF8ADFED3905}" dt="2020-09-13T16:23:44.245" v="841" actId="20577"/>
          <ac:spMkLst>
            <pc:docMk/>
            <pc:sldMk cId="2965156419" sldId="402"/>
            <ac:spMk id="3" creationId="{EB366DBA-2ABA-4752-9E94-110FBD593552}"/>
          </ac:spMkLst>
        </pc:spChg>
        <pc:spChg chg="add mod">
          <ac:chgData name="Mubashir Iqbal" userId="e3a60d627ae95c16" providerId="LiveId" clId="{16330B28-2428-42CC-AFE6-DF8ADFED3905}" dt="2020-09-13T18:35:09.653" v="880" actId="207"/>
          <ac:spMkLst>
            <pc:docMk/>
            <pc:sldMk cId="2965156419" sldId="402"/>
            <ac:spMk id="6" creationId="{DF9F0BCD-35ED-4E4E-A764-3484DA166738}"/>
          </ac:spMkLst>
        </pc:spChg>
        <pc:spChg chg="add mod">
          <ac:chgData name="Mubashir Iqbal" userId="e3a60d627ae95c16" providerId="LiveId" clId="{16330B28-2428-42CC-AFE6-DF8ADFED3905}" dt="2020-09-13T18:35:13.969" v="881" actId="20577"/>
          <ac:spMkLst>
            <pc:docMk/>
            <pc:sldMk cId="2965156419" sldId="402"/>
            <ac:spMk id="7" creationId="{9C565B23-E0C9-45E2-AC6B-90E5E0AF2159}"/>
          </ac:spMkLst>
        </pc:spChg>
        <pc:picChg chg="del">
          <ac:chgData name="Mubashir Iqbal" userId="e3a60d627ae95c16" providerId="LiveId" clId="{16330B28-2428-42CC-AFE6-DF8ADFED3905}" dt="2020-09-13T16:23:40.416" v="831" actId="478"/>
          <ac:picMkLst>
            <pc:docMk/>
            <pc:sldMk cId="2965156419" sldId="402"/>
            <ac:picMk id="5" creationId="{78078A21-E62D-4DFC-BB42-F1E9EF122633}"/>
          </ac:picMkLst>
        </pc:picChg>
      </pc:sldChg>
      <pc:sldChg chg="delSp modSp add mod">
        <pc:chgData name="Mubashir Iqbal" userId="e3a60d627ae95c16" providerId="LiveId" clId="{16330B28-2428-42CC-AFE6-DF8ADFED3905}" dt="2020-09-13T18:36:48.770" v="912" actId="207"/>
        <pc:sldMkLst>
          <pc:docMk/>
          <pc:sldMk cId="1897820071" sldId="403"/>
        </pc:sldMkLst>
        <pc:spChg chg="mod">
          <ac:chgData name="Mubashir Iqbal" userId="e3a60d627ae95c16" providerId="LiveId" clId="{16330B28-2428-42CC-AFE6-DF8ADFED3905}" dt="2020-09-13T18:36:48.770" v="912" actId="207"/>
          <ac:spMkLst>
            <pc:docMk/>
            <pc:sldMk cId="1897820071" sldId="403"/>
            <ac:spMk id="6" creationId="{DF9F0BCD-35ED-4E4E-A764-3484DA166738}"/>
          </ac:spMkLst>
        </pc:spChg>
        <pc:spChg chg="del mod">
          <ac:chgData name="Mubashir Iqbal" userId="e3a60d627ae95c16" providerId="LiveId" clId="{16330B28-2428-42CC-AFE6-DF8ADFED3905}" dt="2020-09-13T18:34:52.431" v="874"/>
          <ac:spMkLst>
            <pc:docMk/>
            <pc:sldMk cId="1897820071" sldId="403"/>
            <ac:spMk id="7" creationId="{9C565B23-E0C9-45E2-AC6B-90E5E0AF2159}"/>
          </ac:spMkLst>
        </pc:spChg>
      </pc:sldChg>
      <pc:sldChg chg="modSp add mod">
        <pc:chgData name="Mubashir Iqbal" userId="e3a60d627ae95c16" providerId="LiveId" clId="{16330B28-2428-42CC-AFE6-DF8ADFED3905}" dt="2020-09-13T18:38:07.368" v="951" actId="20577"/>
        <pc:sldMkLst>
          <pc:docMk/>
          <pc:sldMk cId="239542901" sldId="404"/>
        </pc:sldMkLst>
        <pc:spChg chg="mod">
          <ac:chgData name="Mubashir Iqbal" userId="e3a60d627ae95c16" providerId="LiveId" clId="{16330B28-2428-42CC-AFE6-DF8ADFED3905}" dt="2020-09-13T18:38:07.368" v="951" actId="20577"/>
          <ac:spMkLst>
            <pc:docMk/>
            <pc:sldMk cId="239542901" sldId="404"/>
            <ac:spMk id="6" creationId="{DF9F0BCD-35ED-4E4E-A764-3484DA166738}"/>
          </ac:spMkLst>
        </pc:spChg>
      </pc:sldChg>
      <pc:sldChg chg="addSp delSp modSp add mod">
        <pc:chgData name="Mubashir Iqbal" userId="e3a60d627ae95c16" providerId="LiveId" clId="{16330B28-2428-42CC-AFE6-DF8ADFED3905}" dt="2020-09-13T18:46:49.369" v="971" actId="14100"/>
        <pc:sldMkLst>
          <pc:docMk/>
          <pc:sldMk cId="4286295017" sldId="405"/>
        </pc:sldMkLst>
        <pc:spChg chg="add del mod">
          <ac:chgData name="Mubashir Iqbal" userId="e3a60d627ae95c16" providerId="LiveId" clId="{16330B28-2428-42CC-AFE6-DF8ADFED3905}" dt="2020-09-13T18:46:36.342" v="965" actId="47"/>
          <ac:spMkLst>
            <pc:docMk/>
            <pc:sldMk cId="4286295017" sldId="405"/>
            <ac:spMk id="6" creationId="{DF9F0BCD-35ED-4E4E-A764-3484DA166738}"/>
          </ac:spMkLst>
        </pc:spChg>
        <pc:picChg chg="add del mod modCrop">
          <ac:chgData name="Mubashir Iqbal" userId="e3a60d627ae95c16" providerId="LiveId" clId="{16330B28-2428-42CC-AFE6-DF8ADFED3905}" dt="2020-09-13T18:46:45.587" v="969" actId="21"/>
          <ac:picMkLst>
            <pc:docMk/>
            <pc:sldMk cId="4286295017" sldId="405"/>
            <ac:picMk id="4" creationId="{1FF90DC1-B08B-49D9-AACF-5CA6D15A318A}"/>
          </ac:picMkLst>
        </pc:picChg>
        <pc:picChg chg="add del">
          <ac:chgData name="Mubashir Iqbal" userId="e3a60d627ae95c16" providerId="LiveId" clId="{16330B28-2428-42CC-AFE6-DF8ADFED3905}" dt="2020-09-13T18:46:32.013" v="962" actId="22"/>
          <ac:picMkLst>
            <pc:docMk/>
            <pc:sldMk cId="4286295017" sldId="405"/>
            <ac:picMk id="5" creationId="{A536F0B1-D4B0-4C31-8A23-098075D4E76C}"/>
          </ac:picMkLst>
        </pc:picChg>
        <pc:picChg chg="add del">
          <ac:chgData name="Mubashir Iqbal" userId="e3a60d627ae95c16" providerId="LiveId" clId="{16330B28-2428-42CC-AFE6-DF8ADFED3905}" dt="2020-09-13T18:46:35.975" v="964" actId="22"/>
          <ac:picMkLst>
            <pc:docMk/>
            <pc:sldMk cId="4286295017" sldId="405"/>
            <ac:picMk id="9" creationId="{4E93B374-E4F6-47BE-813E-950CF1DEBFDE}"/>
          </ac:picMkLst>
        </pc:picChg>
        <pc:picChg chg="add mod">
          <ac:chgData name="Mubashir Iqbal" userId="e3a60d627ae95c16" providerId="LiveId" clId="{16330B28-2428-42CC-AFE6-DF8ADFED3905}" dt="2020-09-13T18:46:49.369" v="971" actId="14100"/>
          <ac:picMkLst>
            <pc:docMk/>
            <pc:sldMk cId="4286295017" sldId="405"/>
            <ac:picMk id="11" creationId="{EB1F562E-1D75-40F9-8F4F-69E308FC095D}"/>
          </ac:picMkLst>
        </pc:picChg>
      </pc:sldChg>
      <pc:sldChg chg="addSp modSp add del mod">
        <pc:chgData name="Mubashir Iqbal" userId="e3a60d627ae95c16" providerId="LiveId" clId="{16330B28-2428-42CC-AFE6-DF8ADFED3905}" dt="2020-09-14T14:38:52.751" v="1442" actId="47"/>
        <pc:sldMkLst>
          <pc:docMk/>
          <pc:sldMk cId="256358913" sldId="406"/>
        </pc:sldMkLst>
        <pc:spChg chg="mod">
          <ac:chgData name="Mubashir Iqbal" userId="e3a60d627ae95c16" providerId="LiveId" clId="{16330B28-2428-42CC-AFE6-DF8ADFED3905}" dt="2020-09-13T18:53:15.607" v="1010" actId="6549"/>
          <ac:spMkLst>
            <pc:docMk/>
            <pc:sldMk cId="256358913" sldId="406"/>
            <ac:spMk id="2" creationId="{3864FA6E-E8CE-412D-A217-03F79557F233}"/>
          </ac:spMkLst>
        </pc:spChg>
        <pc:spChg chg="mod">
          <ac:chgData name="Mubashir Iqbal" userId="e3a60d627ae95c16" providerId="LiveId" clId="{16330B28-2428-42CC-AFE6-DF8ADFED3905}" dt="2020-09-13T18:55:22.588" v="1018" actId="20577"/>
          <ac:spMkLst>
            <pc:docMk/>
            <pc:sldMk cId="256358913" sldId="406"/>
            <ac:spMk id="3" creationId="{EB366DBA-2ABA-4752-9E94-110FBD593552}"/>
          </ac:spMkLst>
        </pc:spChg>
        <pc:spChg chg="add mod">
          <ac:chgData name="Mubashir Iqbal" userId="e3a60d627ae95c16" providerId="LiveId" clId="{16330B28-2428-42CC-AFE6-DF8ADFED3905}" dt="2020-09-14T14:37:19.864" v="1437" actId="14100"/>
          <ac:spMkLst>
            <pc:docMk/>
            <pc:sldMk cId="256358913" sldId="406"/>
            <ac:spMk id="5" creationId="{F5819F73-6EDD-4DE6-8A33-36B17078AF33}"/>
          </ac:spMkLst>
        </pc:spChg>
        <pc:spChg chg="add mod">
          <ac:chgData name="Mubashir Iqbal" userId="e3a60d627ae95c16" providerId="LiveId" clId="{16330B28-2428-42CC-AFE6-DF8ADFED3905}" dt="2020-09-14T14:37:49.524" v="1441" actId="20577"/>
          <ac:spMkLst>
            <pc:docMk/>
            <pc:sldMk cId="256358913" sldId="406"/>
            <ac:spMk id="7" creationId="{4F38AFB6-4B38-45D5-9603-72331FB4AB57}"/>
          </ac:spMkLst>
        </pc:spChg>
      </pc:sldChg>
      <pc:sldChg chg="delSp modSp add del mod">
        <pc:chgData name="Mubashir Iqbal" userId="e3a60d627ae95c16" providerId="LiveId" clId="{16330B28-2428-42CC-AFE6-DF8ADFED3905}" dt="2020-09-13T18:49:37.718" v="1007" actId="47"/>
        <pc:sldMkLst>
          <pc:docMk/>
          <pc:sldMk cId="4144341853" sldId="406"/>
        </pc:sldMkLst>
        <pc:spChg chg="mod">
          <ac:chgData name="Mubashir Iqbal" userId="e3a60d627ae95c16" providerId="LiveId" clId="{16330B28-2428-42CC-AFE6-DF8ADFED3905}" dt="2020-09-13T18:48:13.682" v="1006" actId="20577"/>
          <ac:spMkLst>
            <pc:docMk/>
            <pc:sldMk cId="4144341853" sldId="406"/>
            <ac:spMk id="3" creationId="{EB366DBA-2ABA-4752-9E94-110FBD593552}"/>
          </ac:spMkLst>
        </pc:spChg>
        <pc:picChg chg="del">
          <ac:chgData name="Mubashir Iqbal" userId="e3a60d627ae95c16" providerId="LiveId" clId="{16330B28-2428-42CC-AFE6-DF8ADFED3905}" dt="2020-09-13T18:47:15.168" v="973" actId="478"/>
          <ac:picMkLst>
            <pc:docMk/>
            <pc:sldMk cId="4144341853" sldId="406"/>
            <ac:picMk id="11" creationId="{EB1F562E-1D75-40F9-8F4F-69E308FC095D}"/>
          </ac:picMkLst>
        </pc:picChg>
      </pc:sldChg>
      <pc:sldChg chg="addSp modSp add del mod">
        <pc:chgData name="Mubashir Iqbal" userId="e3a60d627ae95c16" providerId="LiveId" clId="{16330B28-2428-42CC-AFE6-DF8ADFED3905}" dt="2020-09-14T06:08:24.580" v="1378" actId="47"/>
        <pc:sldMkLst>
          <pc:docMk/>
          <pc:sldMk cId="838391656" sldId="407"/>
        </pc:sldMkLst>
        <pc:spChg chg="mod">
          <ac:chgData name="Mubashir Iqbal" userId="e3a60d627ae95c16" providerId="LiveId" clId="{16330B28-2428-42CC-AFE6-DF8ADFED3905}" dt="2020-09-13T18:55:47.701" v="1083" actId="20577"/>
          <ac:spMkLst>
            <pc:docMk/>
            <pc:sldMk cId="838391656" sldId="407"/>
            <ac:spMk id="3" creationId="{EB366DBA-2ABA-4752-9E94-110FBD593552}"/>
          </ac:spMkLst>
        </pc:spChg>
        <pc:spChg chg="add mod">
          <ac:chgData name="Mubashir Iqbal" userId="e3a60d627ae95c16" providerId="LiveId" clId="{16330B28-2428-42CC-AFE6-DF8ADFED3905}" dt="2020-09-13T19:15:41.387" v="1107" actId="404"/>
          <ac:spMkLst>
            <pc:docMk/>
            <pc:sldMk cId="838391656" sldId="407"/>
            <ac:spMk id="5" creationId="{1FFA4805-75AE-47DB-93A2-F85B8A857C80}"/>
          </ac:spMkLst>
        </pc:spChg>
        <pc:spChg chg="add mod">
          <ac:chgData name="Mubashir Iqbal" userId="e3a60d627ae95c16" providerId="LiveId" clId="{16330B28-2428-42CC-AFE6-DF8ADFED3905}" dt="2020-09-13T19:16:09.023" v="1124" actId="20577"/>
          <ac:spMkLst>
            <pc:docMk/>
            <pc:sldMk cId="838391656" sldId="407"/>
            <ac:spMk id="6" creationId="{07B5F39E-FD4C-4E02-B678-A19255DC1778}"/>
          </ac:spMkLst>
        </pc:spChg>
      </pc:sldChg>
      <pc:sldChg chg="addSp delSp modSp add mod">
        <pc:chgData name="Mubashir Iqbal" userId="e3a60d627ae95c16" providerId="LiveId" clId="{16330B28-2428-42CC-AFE6-DF8ADFED3905}" dt="2020-09-13T19:19:41.299" v="1165" actId="122"/>
        <pc:sldMkLst>
          <pc:docMk/>
          <pc:sldMk cId="1497111047" sldId="408"/>
        </pc:sldMkLst>
        <pc:spChg chg="del mod">
          <ac:chgData name="Mubashir Iqbal" userId="e3a60d627ae95c16" providerId="LiveId" clId="{16330B28-2428-42CC-AFE6-DF8ADFED3905}" dt="2020-09-13T19:15:56.589" v="1116"/>
          <ac:spMkLst>
            <pc:docMk/>
            <pc:sldMk cId="1497111047" sldId="408"/>
            <ac:spMk id="5" creationId="{1FFA4805-75AE-47DB-93A2-F85B8A857C80}"/>
          </ac:spMkLst>
        </pc:spChg>
        <pc:spChg chg="del mod">
          <ac:chgData name="Mubashir Iqbal" userId="e3a60d627ae95c16" providerId="LiveId" clId="{16330B28-2428-42CC-AFE6-DF8ADFED3905}" dt="2020-09-13T19:15:56.587" v="1114"/>
          <ac:spMkLst>
            <pc:docMk/>
            <pc:sldMk cId="1497111047" sldId="408"/>
            <ac:spMk id="6" creationId="{07B5F39E-FD4C-4E02-B678-A19255DC1778}"/>
          </ac:spMkLst>
        </pc:spChg>
        <pc:spChg chg="add mod">
          <ac:chgData name="Mubashir Iqbal" userId="e3a60d627ae95c16" providerId="LiveId" clId="{16330B28-2428-42CC-AFE6-DF8ADFED3905}" dt="2020-09-13T19:19:41.299" v="1165" actId="122"/>
          <ac:spMkLst>
            <pc:docMk/>
            <pc:sldMk cId="1497111047" sldId="408"/>
            <ac:spMk id="7" creationId="{E73F3848-4153-4EB1-AA5B-0E406DDD581C}"/>
          </ac:spMkLst>
        </pc:spChg>
      </pc:sldChg>
      <pc:sldChg chg="modSp add mod">
        <pc:chgData name="Mubashir Iqbal" userId="e3a60d627ae95c16" providerId="LiveId" clId="{16330B28-2428-42CC-AFE6-DF8ADFED3905}" dt="2020-09-13T19:20:07.332" v="1176" actId="403"/>
        <pc:sldMkLst>
          <pc:docMk/>
          <pc:sldMk cId="2159654389" sldId="409"/>
        </pc:sldMkLst>
        <pc:spChg chg="mod">
          <ac:chgData name="Mubashir Iqbal" userId="e3a60d627ae95c16" providerId="LiveId" clId="{16330B28-2428-42CC-AFE6-DF8ADFED3905}" dt="2020-09-13T19:20:07.332" v="1176" actId="403"/>
          <ac:spMkLst>
            <pc:docMk/>
            <pc:sldMk cId="2159654389" sldId="409"/>
            <ac:spMk id="7" creationId="{E73F3848-4153-4EB1-AA5B-0E406DDD581C}"/>
          </ac:spMkLst>
        </pc:spChg>
      </pc:sldChg>
      <pc:sldChg chg="addSp delSp modSp add mod">
        <pc:chgData name="Mubashir Iqbal" userId="e3a60d627ae95c16" providerId="LiveId" clId="{16330B28-2428-42CC-AFE6-DF8ADFED3905}" dt="2020-09-13T19:20:55.018" v="1187" actId="207"/>
        <pc:sldMkLst>
          <pc:docMk/>
          <pc:sldMk cId="901609816" sldId="410"/>
        </pc:sldMkLst>
        <pc:spChg chg="add mod">
          <ac:chgData name="Mubashir Iqbal" userId="e3a60d627ae95c16" providerId="LiveId" clId="{16330B28-2428-42CC-AFE6-DF8ADFED3905}" dt="2020-09-13T19:20:55.018" v="1187" actId="207"/>
          <ac:spMkLst>
            <pc:docMk/>
            <pc:sldMk cId="901609816" sldId="410"/>
            <ac:spMk id="6" creationId="{69882F6C-59FB-4103-927F-452F7994EC1F}"/>
          </ac:spMkLst>
        </pc:spChg>
        <pc:spChg chg="add del mod">
          <ac:chgData name="Mubashir Iqbal" userId="e3a60d627ae95c16" providerId="LiveId" clId="{16330B28-2428-42CC-AFE6-DF8ADFED3905}" dt="2020-09-13T19:19:08.908" v="1158" actId="47"/>
          <ac:spMkLst>
            <pc:docMk/>
            <pc:sldMk cId="901609816" sldId="410"/>
            <ac:spMk id="7" creationId="{E73F3848-4153-4EB1-AA5B-0E406DDD581C}"/>
          </ac:spMkLst>
        </pc:spChg>
      </pc:sldChg>
      <pc:sldChg chg="add del setBg">
        <pc:chgData name="Mubashir Iqbal" userId="e3a60d627ae95c16" providerId="LiveId" clId="{16330B28-2428-42CC-AFE6-DF8ADFED3905}" dt="2020-09-13T19:19:09.808" v="1159"/>
        <pc:sldMkLst>
          <pc:docMk/>
          <pc:sldMk cId="1367685039" sldId="411"/>
        </pc:sldMkLst>
      </pc:sldChg>
      <pc:sldChg chg="modSp add mod">
        <pc:chgData name="Mubashir Iqbal" userId="e3a60d627ae95c16" providerId="LiveId" clId="{16330B28-2428-42CC-AFE6-DF8ADFED3905}" dt="2020-09-13T19:22:10.640" v="1203" actId="122"/>
        <pc:sldMkLst>
          <pc:docMk/>
          <pc:sldMk cId="1506047017" sldId="411"/>
        </pc:sldMkLst>
        <pc:spChg chg="mod">
          <ac:chgData name="Mubashir Iqbal" userId="e3a60d627ae95c16" providerId="LiveId" clId="{16330B28-2428-42CC-AFE6-DF8ADFED3905}" dt="2020-09-13T19:22:10.640" v="1203" actId="122"/>
          <ac:spMkLst>
            <pc:docMk/>
            <pc:sldMk cId="1506047017" sldId="411"/>
            <ac:spMk id="6" creationId="{69882F6C-59FB-4103-927F-452F7994EC1F}"/>
          </ac:spMkLst>
        </pc:spChg>
      </pc:sldChg>
      <pc:sldChg chg="addSp delSp modSp add mod">
        <pc:chgData name="Mubashir Iqbal" userId="e3a60d627ae95c16" providerId="LiveId" clId="{16330B28-2428-42CC-AFE6-DF8ADFED3905}" dt="2020-09-13T19:26:53.263" v="1290" actId="122"/>
        <pc:sldMkLst>
          <pc:docMk/>
          <pc:sldMk cId="1620588546" sldId="412"/>
        </pc:sldMkLst>
        <pc:spChg chg="mod">
          <ac:chgData name="Mubashir Iqbal" userId="e3a60d627ae95c16" providerId="LiveId" clId="{16330B28-2428-42CC-AFE6-DF8ADFED3905}" dt="2020-09-13T19:22:44.164" v="1282" actId="20577"/>
          <ac:spMkLst>
            <pc:docMk/>
            <pc:sldMk cId="1620588546" sldId="412"/>
            <ac:spMk id="3" creationId="{EB366DBA-2ABA-4752-9E94-110FBD593552}"/>
          </ac:spMkLst>
        </pc:spChg>
        <pc:spChg chg="add mod">
          <ac:chgData name="Mubashir Iqbal" userId="e3a60d627ae95c16" providerId="LiveId" clId="{16330B28-2428-42CC-AFE6-DF8ADFED3905}" dt="2020-09-13T19:26:53.263" v="1290" actId="122"/>
          <ac:spMkLst>
            <pc:docMk/>
            <pc:sldMk cId="1620588546" sldId="412"/>
            <ac:spMk id="6" creationId="{9A8FF2F8-B7E0-4D37-89F0-C57A1011DB51}"/>
          </ac:spMkLst>
        </pc:spChg>
        <pc:picChg chg="del">
          <ac:chgData name="Mubashir Iqbal" userId="e3a60d627ae95c16" providerId="LiveId" clId="{16330B28-2428-42CC-AFE6-DF8ADFED3905}" dt="2020-09-13T19:22:25.894" v="1207" actId="478"/>
          <ac:picMkLst>
            <pc:docMk/>
            <pc:sldMk cId="1620588546" sldId="412"/>
            <ac:picMk id="5" creationId="{78078A21-E62D-4DFC-BB42-F1E9EF122633}"/>
          </ac:picMkLst>
        </pc:picChg>
      </pc:sldChg>
      <pc:sldChg chg="add del">
        <pc:chgData name="Mubashir Iqbal" userId="e3a60d627ae95c16" providerId="LiveId" clId="{16330B28-2428-42CC-AFE6-DF8ADFED3905}" dt="2020-09-13T19:22:22.853" v="1205" actId="2890"/>
        <pc:sldMkLst>
          <pc:docMk/>
          <pc:sldMk cId="3924429992" sldId="412"/>
        </pc:sldMkLst>
      </pc:sldChg>
      <pc:sldChg chg="modSp add mod">
        <pc:chgData name="Mubashir Iqbal" userId="e3a60d627ae95c16" providerId="LiveId" clId="{16330B28-2428-42CC-AFE6-DF8ADFED3905}" dt="2020-09-13T19:27:12.073" v="1294" actId="122"/>
        <pc:sldMkLst>
          <pc:docMk/>
          <pc:sldMk cId="894341210" sldId="413"/>
        </pc:sldMkLst>
        <pc:spChg chg="mod">
          <ac:chgData name="Mubashir Iqbal" userId="e3a60d627ae95c16" providerId="LiveId" clId="{16330B28-2428-42CC-AFE6-DF8ADFED3905}" dt="2020-09-13T19:27:12.073" v="1294" actId="122"/>
          <ac:spMkLst>
            <pc:docMk/>
            <pc:sldMk cId="894341210" sldId="413"/>
            <ac:spMk id="6" creationId="{9A8FF2F8-B7E0-4D37-89F0-C57A1011DB51}"/>
          </ac:spMkLst>
        </pc:spChg>
      </pc:sldChg>
      <pc:sldChg chg="modSp add mod">
        <pc:chgData name="Mubashir Iqbal" userId="e3a60d627ae95c16" providerId="LiveId" clId="{16330B28-2428-42CC-AFE6-DF8ADFED3905}" dt="2020-09-13T19:27:31.764" v="1298" actId="122"/>
        <pc:sldMkLst>
          <pc:docMk/>
          <pc:sldMk cId="2999165593" sldId="414"/>
        </pc:sldMkLst>
        <pc:spChg chg="mod">
          <ac:chgData name="Mubashir Iqbal" userId="e3a60d627ae95c16" providerId="LiveId" clId="{16330B28-2428-42CC-AFE6-DF8ADFED3905}" dt="2020-09-13T19:27:31.764" v="1298" actId="122"/>
          <ac:spMkLst>
            <pc:docMk/>
            <pc:sldMk cId="2999165593" sldId="414"/>
            <ac:spMk id="6" creationId="{9A8FF2F8-B7E0-4D37-89F0-C57A1011DB51}"/>
          </ac:spMkLst>
        </pc:spChg>
      </pc:sldChg>
      <pc:sldChg chg="addSp delSp modSp add mod">
        <pc:chgData name="Mubashir Iqbal" userId="e3a60d627ae95c16" providerId="LiveId" clId="{16330B28-2428-42CC-AFE6-DF8ADFED3905}" dt="2020-09-14T06:05:58.017" v="1362" actId="122"/>
        <pc:sldMkLst>
          <pc:docMk/>
          <pc:sldMk cId="1737747930" sldId="415"/>
        </pc:sldMkLst>
        <pc:spChg chg="mod">
          <ac:chgData name="Mubashir Iqbal" userId="e3a60d627ae95c16" providerId="LiveId" clId="{16330B28-2428-42CC-AFE6-DF8ADFED3905}" dt="2020-09-14T05:59:11.941" v="1305" actId="20577"/>
          <ac:spMkLst>
            <pc:docMk/>
            <pc:sldMk cId="1737747930" sldId="415"/>
            <ac:spMk id="3" creationId="{EB366DBA-2ABA-4752-9E94-110FBD593552}"/>
          </ac:spMkLst>
        </pc:spChg>
        <pc:spChg chg="add mod">
          <ac:chgData name="Mubashir Iqbal" userId="e3a60d627ae95c16" providerId="LiveId" clId="{16330B28-2428-42CC-AFE6-DF8ADFED3905}" dt="2020-09-14T06:05:58.017" v="1362" actId="122"/>
          <ac:spMkLst>
            <pc:docMk/>
            <pc:sldMk cId="1737747930" sldId="415"/>
            <ac:spMk id="5" creationId="{C70A5BC9-8A35-40E5-984F-2753F7D0E2DF}"/>
          </ac:spMkLst>
        </pc:spChg>
        <pc:spChg chg="add del">
          <ac:chgData name="Mubashir Iqbal" userId="e3a60d627ae95c16" providerId="LiveId" clId="{16330B28-2428-42CC-AFE6-DF8ADFED3905}" dt="2020-09-14T06:03:19.698" v="1310" actId="478"/>
          <ac:spMkLst>
            <pc:docMk/>
            <pc:sldMk cId="1737747930" sldId="415"/>
            <ac:spMk id="7" creationId="{56E3D9CA-A993-43F2-B241-4B4C5D751A71}"/>
          </ac:spMkLst>
        </pc:spChg>
        <pc:spChg chg="add mod">
          <ac:chgData name="Mubashir Iqbal" userId="e3a60d627ae95c16" providerId="LiveId" clId="{16330B28-2428-42CC-AFE6-DF8ADFED3905}" dt="2020-09-14T06:05:29.504" v="1356" actId="20577"/>
          <ac:spMkLst>
            <pc:docMk/>
            <pc:sldMk cId="1737747930" sldId="415"/>
            <ac:spMk id="9" creationId="{245AC24B-C091-47AD-9535-E9A7D01D1741}"/>
          </ac:spMkLst>
        </pc:spChg>
      </pc:sldChg>
      <pc:sldChg chg="addSp delSp modSp add mod">
        <pc:chgData name="Mubashir Iqbal" userId="e3a60d627ae95c16" providerId="LiveId" clId="{16330B28-2428-42CC-AFE6-DF8ADFED3905}" dt="2020-09-14T06:12:22.737" v="1434" actId="20577"/>
        <pc:sldMkLst>
          <pc:docMk/>
          <pc:sldMk cId="2540066738" sldId="416"/>
        </pc:sldMkLst>
        <pc:spChg chg="del">
          <ac:chgData name="Mubashir Iqbal" userId="e3a60d627ae95c16" providerId="LiveId" clId="{16330B28-2428-42CC-AFE6-DF8ADFED3905}" dt="2020-09-14T06:11:11.007" v="1398" actId="478"/>
          <ac:spMkLst>
            <pc:docMk/>
            <pc:sldMk cId="2540066738" sldId="416"/>
            <ac:spMk id="2" creationId="{3864FA6E-E8CE-412D-A217-03F79557F233}"/>
          </ac:spMkLst>
        </pc:spChg>
        <pc:spChg chg="mod">
          <ac:chgData name="Mubashir Iqbal" userId="e3a60d627ae95c16" providerId="LiveId" clId="{16330B28-2428-42CC-AFE6-DF8ADFED3905}" dt="2020-09-14T06:12:22.737" v="1434" actId="20577"/>
          <ac:spMkLst>
            <pc:docMk/>
            <pc:sldMk cId="2540066738" sldId="416"/>
            <ac:spMk id="3" creationId="{EB366DBA-2ABA-4752-9E94-110FBD593552}"/>
          </ac:spMkLst>
        </pc:spChg>
        <pc:spChg chg="del">
          <ac:chgData name="Mubashir Iqbal" userId="e3a60d627ae95c16" providerId="LiveId" clId="{16330B28-2428-42CC-AFE6-DF8ADFED3905}" dt="2020-09-14T06:11:13.957" v="1399" actId="478"/>
          <ac:spMkLst>
            <pc:docMk/>
            <pc:sldMk cId="2540066738" sldId="416"/>
            <ac:spMk id="5" creationId="{C70A5BC9-8A35-40E5-984F-2753F7D0E2DF}"/>
          </ac:spMkLst>
        </pc:spChg>
        <pc:spChg chg="add mod">
          <ac:chgData name="Mubashir Iqbal" userId="e3a60d627ae95c16" providerId="LiveId" clId="{16330B28-2428-42CC-AFE6-DF8ADFED3905}" dt="2020-09-14T06:12:19.078" v="1426" actId="1076"/>
          <ac:spMkLst>
            <pc:docMk/>
            <pc:sldMk cId="2540066738" sldId="416"/>
            <ac:spMk id="7" creationId="{4002A8FE-0B33-404B-BFA5-0D47F8B2DF22}"/>
          </ac:spMkLst>
        </pc:spChg>
        <pc:spChg chg="del mod">
          <ac:chgData name="Mubashir Iqbal" userId="e3a60d627ae95c16" providerId="LiveId" clId="{16330B28-2428-42CC-AFE6-DF8ADFED3905}" dt="2020-09-14T06:06:15.507" v="1366"/>
          <ac:spMkLst>
            <pc:docMk/>
            <pc:sldMk cId="2540066738" sldId="416"/>
            <ac:spMk id="9" creationId="{245AC24B-C091-47AD-9535-E9A7D01D1741}"/>
          </ac:spMkLst>
        </pc:spChg>
      </pc:sldChg>
      <pc:sldChg chg="add">
        <pc:chgData name="Mubashir Iqbal" userId="e3a60d627ae95c16" providerId="LiveId" clId="{16330B28-2428-42CC-AFE6-DF8ADFED3905}" dt="2020-09-14T06:08:19.734" v="1376" actId="2890"/>
        <pc:sldMkLst>
          <pc:docMk/>
          <pc:sldMk cId="1935071650" sldId="417"/>
        </pc:sldMkLst>
      </pc:sldChg>
      <pc:sldChg chg="addSp delSp modSp add mod">
        <pc:chgData name="Mubashir Iqbal" userId="e3a60d627ae95c16" providerId="LiveId" clId="{16330B28-2428-42CC-AFE6-DF8ADFED3905}" dt="2020-09-14T06:08:53.118" v="1391" actId="15"/>
        <pc:sldMkLst>
          <pc:docMk/>
          <pc:sldMk cId="4067994700" sldId="418"/>
        </pc:sldMkLst>
        <pc:spChg chg="del">
          <ac:chgData name="Mubashir Iqbal" userId="e3a60d627ae95c16" providerId="LiveId" clId="{16330B28-2428-42CC-AFE6-DF8ADFED3905}" dt="2020-09-14T06:08:33.645" v="1382" actId="478"/>
          <ac:spMkLst>
            <pc:docMk/>
            <pc:sldMk cId="4067994700" sldId="418"/>
            <ac:spMk id="5" creationId="{C70A5BC9-8A35-40E5-984F-2753F7D0E2DF}"/>
          </ac:spMkLst>
        </pc:spChg>
        <pc:spChg chg="del mod">
          <ac:chgData name="Mubashir Iqbal" userId="e3a60d627ae95c16" providerId="LiveId" clId="{16330B28-2428-42CC-AFE6-DF8ADFED3905}" dt="2020-09-14T06:08:33.647" v="1384"/>
          <ac:spMkLst>
            <pc:docMk/>
            <pc:sldMk cId="4067994700" sldId="418"/>
            <ac:spMk id="7" creationId="{4002A8FE-0B33-404B-BFA5-0D47F8B2DF22}"/>
          </ac:spMkLst>
        </pc:spChg>
        <pc:spChg chg="add mod">
          <ac:chgData name="Mubashir Iqbal" userId="e3a60d627ae95c16" providerId="LiveId" clId="{16330B28-2428-42CC-AFE6-DF8ADFED3905}" dt="2020-09-14T06:08:53.118" v="1391" actId="15"/>
          <ac:spMkLst>
            <pc:docMk/>
            <pc:sldMk cId="4067994700" sldId="418"/>
            <ac:spMk id="8" creationId="{AA60C175-F943-4CC8-9E77-97EC2AE9740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627F4-3AF2-49DD-A042-4B460905E211}" type="datetimeFigureOut">
              <a:rPr lang="en-GB" smtClean="0"/>
              <a:t>16/09/2020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35E68-C8A0-4687-BBB9-9D0E9AE2241A}" type="slidenum">
              <a:rPr lang="en-GB" smtClean="0"/>
              <a:t>‹#›</a:t>
            </a:fld>
            <a:endParaRPr lang="en-GB"/>
          </a:p>
        </p:txBody>
      </p:sp>
    </p:spTree>
    <p:extLst>
      <p:ext uri="{BB962C8B-B14F-4D97-AF65-F5344CB8AC3E}">
        <p14:creationId xmlns:p14="http://schemas.microsoft.com/office/powerpoint/2010/main" val="85557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a:t>
            </a:fld>
            <a:endParaRPr lang="en-GB"/>
          </a:p>
        </p:txBody>
      </p:sp>
    </p:spTree>
    <p:extLst>
      <p:ext uri="{BB962C8B-B14F-4D97-AF65-F5344CB8AC3E}">
        <p14:creationId xmlns:p14="http://schemas.microsoft.com/office/powerpoint/2010/main" val="3631038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a:t>
            </a:fld>
            <a:endParaRPr lang="en-GB"/>
          </a:p>
        </p:txBody>
      </p:sp>
    </p:spTree>
    <p:extLst>
      <p:ext uri="{BB962C8B-B14F-4D97-AF65-F5344CB8AC3E}">
        <p14:creationId xmlns:p14="http://schemas.microsoft.com/office/powerpoint/2010/main" val="3730552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a:t>
            </a:fld>
            <a:endParaRPr lang="en-GB"/>
          </a:p>
        </p:txBody>
      </p:sp>
    </p:spTree>
    <p:extLst>
      <p:ext uri="{BB962C8B-B14F-4D97-AF65-F5344CB8AC3E}">
        <p14:creationId xmlns:p14="http://schemas.microsoft.com/office/powerpoint/2010/main" val="3046041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a:t>
            </a:fld>
            <a:endParaRPr lang="en-GB"/>
          </a:p>
        </p:txBody>
      </p:sp>
    </p:spTree>
    <p:extLst>
      <p:ext uri="{BB962C8B-B14F-4D97-AF65-F5344CB8AC3E}">
        <p14:creationId xmlns:p14="http://schemas.microsoft.com/office/powerpoint/2010/main" val="366801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6</a:t>
            </a:fld>
            <a:endParaRPr lang="en-GB"/>
          </a:p>
        </p:txBody>
      </p:sp>
    </p:spTree>
    <p:extLst>
      <p:ext uri="{BB962C8B-B14F-4D97-AF65-F5344CB8AC3E}">
        <p14:creationId xmlns:p14="http://schemas.microsoft.com/office/powerpoint/2010/main" val="2772568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7</a:t>
            </a:fld>
            <a:endParaRPr lang="en-GB"/>
          </a:p>
        </p:txBody>
      </p:sp>
    </p:spTree>
    <p:extLst>
      <p:ext uri="{BB962C8B-B14F-4D97-AF65-F5344CB8AC3E}">
        <p14:creationId xmlns:p14="http://schemas.microsoft.com/office/powerpoint/2010/main" val="351475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8</a:t>
            </a:fld>
            <a:endParaRPr lang="en-GB"/>
          </a:p>
        </p:txBody>
      </p:sp>
    </p:spTree>
    <p:extLst>
      <p:ext uri="{BB962C8B-B14F-4D97-AF65-F5344CB8AC3E}">
        <p14:creationId xmlns:p14="http://schemas.microsoft.com/office/powerpoint/2010/main" val="163156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9</a:t>
            </a:fld>
            <a:endParaRPr lang="en-GB"/>
          </a:p>
        </p:txBody>
      </p:sp>
    </p:spTree>
    <p:extLst>
      <p:ext uri="{BB962C8B-B14F-4D97-AF65-F5344CB8AC3E}">
        <p14:creationId xmlns:p14="http://schemas.microsoft.com/office/powerpoint/2010/main" val="3575466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10</a:t>
            </a:fld>
            <a:endParaRPr lang="en-GB"/>
          </a:p>
        </p:txBody>
      </p:sp>
    </p:spTree>
    <p:extLst>
      <p:ext uri="{BB962C8B-B14F-4D97-AF65-F5344CB8AC3E}">
        <p14:creationId xmlns:p14="http://schemas.microsoft.com/office/powerpoint/2010/main" val="26446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11</a:t>
            </a:fld>
            <a:endParaRPr lang="en-GB"/>
          </a:p>
        </p:txBody>
      </p:sp>
    </p:spTree>
    <p:extLst>
      <p:ext uri="{BB962C8B-B14F-4D97-AF65-F5344CB8AC3E}">
        <p14:creationId xmlns:p14="http://schemas.microsoft.com/office/powerpoint/2010/main" val="3867652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12</a:t>
            </a:fld>
            <a:endParaRPr lang="en-GB"/>
          </a:p>
        </p:txBody>
      </p:sp>
    </p:spTree>
    <p:extLst>
      <p:ext uri="{BB962C8B-B14F-4D97-AF65-F5344CB8AC3E}">
        <p14:creationId xmlns:p14="http://schemas.microsoft.com/office/powerpoint/2010/main" val="1916167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13</a:t>
            </a:fld>
            <a:endParaRPr lang="en-GB"/>
          </a:p>
        </p:txBody>
      </p:sp>
    </p:spTree>
    <p:extLst>
      <p:ext uri="{BB962C8B-B14F-4D97-AF65-F5344CB8AC3E}">
        <p14:creationId xmlns:p14="http://schemas.microsoft.com/office/powerpoint/2010/main" val="2197258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14</a:t>
            </a:fld>
            <a:endParaRPr lang="en-GB"/>
          </a:p>
        </p:txBody>
      </p:sp>
    </p:spTree>
    <p:extLst>
      <p:ext uri="{BB962C8B-B14F-4D97-AF65-F5344CB8AC3E}">
        <p14:creationId xmlns:p14="http://schemas.microsoft.com/office/powerpoint/2010/main" val="3879025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15</a:t>
            </a:fld>
            <a:endParaRPr lang="en-GB"/>
          </a:p>
        </p:txBody>
      </p:sp>
    </p:spTree>
    <p:extLst>
      <p:ext uri="{BB962C8B-B14F-4D97-AF65-F5344CB8AC3E}">
        <p14:creationId xmlns:p14="http://schemas.microsoft.com/office/powerpoint/2010/main" val="1251796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16</a:t>
            </a:fld>
            <a:endParaRPr lang="en-GB"/>
          </a:p>
        </p:txBody>
      </p:sp>
    </p:spTree>
    <p:extLst>
      <p:ext uri="{BB962C8B-B14F-4D97-AF65-F5344CB8AC3E}">
        <p14:creationId xmlns:p14="http://schemas.microsoft.com/office/powerpoint/2010/main" val="89627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17</a:t>
            </a:fld>
            <a:endParaRPr lang="en-GB"/>
          </a:p>
        </p:txBody>
      </p:sp>
    </p:spTree>
    <p:extLst>
      <p:ext uri="{BB962C8B-B14F-4D97-AF65-F5344CB8AC3E}">
        <p14:creationId xmlns:p14="http://schemas.microsoft.com/office/powerpoint/2010/main" val="3414223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18</a:t>
            </a:fld>
            <a:endParaRPr lang="en-GB"/>
          </a:p>
        </p:txBody>
      </p:sp>
    </p:spTree>
    <p:extLst>
      <p:ext uri="{BB962C8B-B14F-4D97-AF65-F5344CB8AC3E}">
        <p14:creationId xmlns:p14="http://schemas.microsoft.com/office/powerpoint/2010/main" val="4218221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19</a:t>
            </a:fld>
            <a:endParaRPr lang="en-GB"/>
          </a:p>
        </p:txBody>
      </p:sp>
    </p:spTree>
    <p:extLst>
      <p:ext uri="{BB962C8B-B14F-4D97-AF65-F5344CB8AC3E}">
        <p14:creationId xmlns:p14="http://schemas.microsoft.com/office/powerpoint/2010/main" val="1565604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20</a:t>
            </a:fld>
            <a:endParaRPr lang="en-GB"/>
          </a:p>
        </p:txBody>
      </p:sp>
    </p:spTree>
    <p:extLst>
      <p:ext uri="{BB962C8B-B14F-4D97-AF65-F5344CB8AC3E}">
        <p14:creationId xmlns:p14="http://schemas.microsoft.com/office/powerpoint/2010/main" val="3143754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21</a:t>
            </a:fld>
            <a:endParaRPr lang="en-GB"/>
          </a:p>
        </p:txBody>
      </p:sp>
    </p:spTree>
    <p:extLst>
      <p:ext uri="{BB962C8B-B14F-4D97-AF65-F5344CB8AC3E}">
        <p14:creationId xmlns:p14="http://schemas.microsoft.com/office/powerpoint/2010/main" val="1240688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22</a:t>
            </a:fld>
            <a:endParaRPr lang="en-GB"/>
          </a:p>
        </p:txBody>
      </p:sp>
    </p:spTree>
    <p:extLst>
      <p:ext uri="{BB962C8B-B14F-4D97-AF65-F5344CB8AC3E}">
        <p14:creationId xmlns:p14="http://schemas.microsoft.com/office/powerpoint/2010/main" val="988434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23</a:t>
            </a:fld>
            <a:endParaRPr lang="en-GB"/>
          </a:p>
        </p:txBody>
      </p:sp>
    </p:spTree>
    <p:extLst>
      <p:ext uri="{BB962C8B-B14F-4D97-AF65-F5344CB8AC3E}">
        <p14:creationId xmlns:p14="http://schemas.microsoft.com/office/powerpoint/2010/main" val="517630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24</a:t>
            </a:fld>
            <a:endParaRPr lang="en-GB"/>
          </a:p>
        </p:txBody>
      </p:sp>
    </p:spTree>
    <p:extLst>
      <p:ext uri="{BB962C8B-B14F-4D97-AF65-F5344CB8AC3E}">
        <p14:creationId xmlns:p14="http://schemas.microsoft.com/office/powerpoint/2010/main" val="2301146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25</a:t>
            </a:fld>
            <a:endParaRPr lang="en-GB"/>
          </a:p>
        </p:txBody>
      </p:sp>
    </p:spTree>
    <p:extLst>
      <p:ext uri="{BB962C8B-B14F-4D97-AF65-F5344CB8AC3E}">
        <p14:creationId xmlns:p14="http://schemas.microsoft.com/office/powerpoint/2010/main" val="1208975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26</a:t>
            </a:fld>
            <a:endParaRPr lang="en-GB"/>
          </a:p>
        </p:txBody>
      </p:sp>
    </p:spTree>
    <p:extLst>
      <p:ext uri="{BB962C8B-B14F-4D97-AF65-F5344CB8AC3E}">
        <p14:creationId xmlns:p14="http://schemas.microsoft.com/office/powerpoint/2010/main" val="2585721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27</a:t>
            </a:fld>
            <a:endParaRPr lang="en-GB"/>
          </a:p>
        </p:txBody>
      </p:sp>
    </p:spTree>
    <p:extLst>
      <p:ext uri="{BB962C8B-B14F-4D97-AF65-F5344CB8AC3E}">
        <p14:creationId xmlns:p14="http://schemas.microsoft.com/office/powerpoint/2010/main" val="4144927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28</a:t>
            </a:fld>
            <a:endParaRPr lang="en-GB"/>
          </a:p>
        </p:txBody>
      </p:sp>
    </p:spTree>
    <p:extLst>
      <p:ext uri="{BB962C8B-B14F-4D97-AF65-F5344CB8AC3E}">
        <p14:creationId xmlns:p14="http://schemas.microsoft.com/office/powerpoint/2010/main" val="1724532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29</a:t>
            </a:fld>
            <a:endParaRPr lang="en-GB"/>
          </a:p>
        </p:txBody>
      </p:sp>
    </p:spTree>
    <p:extLst>
      <p:ext uri="{BB962C8B-B14F-4D97-AF65-F5344CB8AC3E}">
        <p14:creationId xmlns:p14="http://schemas.microsoft.com/office/powerpoint/2010/main" val="1332967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30</a:t>
            </a:fld>
            <a:endParaRPr lang="en-GB"/>
          </a:p>
        </p:txBody>
      </p:sp>
    </p:spTree>
    <p:extLst>
      <p:ext uri="{BB962C8B-B14F-4D97-AF65-F5344CB8AC3E}">
        <p14:creationId xmlns:p14="http://schemas.microsoft.com/office/powerpoint/2010/main" val="295176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31</a:t>
            </a:fld>
            <a:endParaRPr lang="en-GB"/>
          </a:p>
        </p:txBody>
      </p:sp>
    </p:spTree>
    <p:extLst>
      <p:ext uri="{BB962C8B-B14F-4D97-AF65-F5344CB8AC3E}">
        <p14:creationId xmlns:p14="http://schemas.microsoft.com/office/powerpoint/2010/main" val="721405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32</a:t>
            </a:fld>
            <a:endParaRPr lang="en-GB"/>
          </a:p>
        </p:txBody>
      </p:sp>
    </p:spTree>
    <p:extLst>
      <p:ext uri="{BB962C8B-B14F-4D97-AF65-F5344CB8AC3E}">
        <p14:creationId xmlns:p14="http://schemas.microsoft.com/office/powerpoint/2010/main" val="11329370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33</a:t>
            </a:fld>
            <a:endParaRPr lang="en-GB"/>
          </a:p>
        </p:txBody>
      </p:sp>
    </p:spTree>
    <p:extLst>
      <p:ext uri="{BB962C8B-B14F-4D97-AF65-F5344CB8AC3E}">
        <p14:creationId xmlns:p14="http://schemas.microsoft.com/office/powerpoint/2010/main" val="1239374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34</a:t>
            </a:fld>
            <a:endParaRPr lang="en-GB"/>
          </a:p>
        </p:txBody>
      </p:sp>
    </p:spTree>
    <p:extLst>
      <p:ext uri="{BB962C8B-B14F-4D97-AF65-F5344CB8AC3E}">
        <p14:creationId xmlns:p14="http://schemas.microsoft.com/office/powerpoint/2010/main" val="4223785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35</a:t>
            </a:fld>
            <a:endParaRPr lang="en-GB"/>
          </a:p>
        </p:txBody>
      </p:sp>
    </p:spTree>
    <p:extLst>
      <p:ext uri="{BB962C8B-B14F-4D97-AF65-F5344CB8AC3E}">
        <p14:creationId xmlns:p14="http://schemas.microsoft.com/office/powerpoint/2010/main" val="3506830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36</a:t>
            </a:fld>
            <a:endParaRPr lang="en-GB"/>
          </a:p>
        </p:txBody>
      </p:sp>
    </p:spTree>
    <p:extLst>
      <p:ext uri="{BB962C8B-B14F-4D97-AF65-F5344CB8AC3E}">
        <p14:creationId xmlns:p14="http://schemas.microsoft.com/office/powerpoint/2010/main" val="3798845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37</a:t>
            </a:fld>
            <a:endParaRPr lang="en-GB"/>
          </a:p>
        </p:txBody>
      </p:sp>
    </p:spTree>
    <p:extLst>
      <p:ext uri="{BB962C8B-B14F-4D97-AF65-F5344CB8AC3E}">
        <p14:creationId xmlns:p14="http://schemas.microsoft.com/office/powerpoint/2010/main" val="664467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38</a:t>
            </a:fld>
            <a:endParaRPr lang="en-GB"/>
          </a:p>
        </p:txBody>
      </p:sp>
    </p:spTree>
    <p:extLst>
      <p:ext uri="{BB962C8B-B14F-4D97-AF65-F5344CB8AC3E}">
        <p14:creationId xmlns:p14="http://schemas.microsoft.com/office/powerpoint/2010/main" val="3920249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39</a:t>
            </a:fld>
            <a:endParaRPr lang="en-GB"/>
          </a:p>
        </p:txBody>
      </p:sp>
    </p:spTree>
    <p:extLst>
      <p:ext uri="{BB962C8B-B14F-4D97-AF65-F5344CB8AC3E}">
        <p14:creationId xmlns:p14="http://schemas.microsoft.com/office/powerpoint/2010/main" val="2143278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40</a:t>
            </a:fld>
            <a:endParaRPr lang="en-GB"/>
          </a:p>
        </p:txBody>
      </p:sp>
    </p:spTree>
    <p:extLst>
      <p:ext uri="{BB962C8B-B14F-4D97-AF65-F5344CB8AC3E}">
        <p14:creationId xmlns:p14="http://schemas.microsoft.com/office/powerpoint/2010/main" val="3859651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41</a:t>
            </a:fld>
            <a:endParaRPr lang="en-GB"/>
          </a:p>
        </p:txBody>
      </p:sp>
    </p:spTree>
    <p:extLst>
      <p:ext uri="{BB962C8B-B14F-4D97-AF65-F5344CB8AC3E}">
        <p14:creationId xmlns:p14="http://schemas.microsoft.com/office/powerpoint/2010/main" val="9133473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42</a:t>
            </a:fld>
            <a:endParaRPr lang="en-GB"/>
          </a:p>
        </p:txBody>
      </p:sp>
    </p:spTree>
    <p:extLst>
      <p:ext uri="{BB962C8B-B14F-4D97-AF65-F5344CB8AC3E}">
        <p14:creationId xmlns:p14="http://schemas.microsoft.com/office/powerpoint/2010/main" val="33325945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43</a:t>
            </a:fld>
            <a:endParaRPr lang="en-GB"/>
          </a:p>
        </p:txBody>
      </p:sp>
    </p:spTree>
    <p:extLst>
      <p:ext uri="{BB962C8B-B14F-4D97-AF65-F5344CB8AC3E}">
        <p14:creationId xmlns:p14="http://schemas.microsoft.com/office/powerpoint/2010/main" val="168936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44</a:t>
            </a:fld>
            <a:endParaRPr lang="en-GB"/>
          </a:p>
        </p:txBody>
      </p:sp>
    </p:spTree>
    <p:extLst>
      <p:ext uri="{BB962C8B-B14F-4D97-AF65-F5344CB8AC3E}">
        <p14:creationId xmlns:p14="http://schemas.microsoft.com/office/powerpoint/2010/main" val="1726385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45</a:t>
            </a:fld>
            <a:endParaRPr lang="en-GB"/>
          </a:p>
        </p:txBody>
      </p:sp>
    </p:spTree>
    <p:extLst>
      <p:ext uri="{BB962C8B-B14F-4D97-AF65-F5344CB8AC3E}">
        <p14:creationId xmlns:p14="http://schemas.microsoft.com/office/powerpoint/2010/main" val="2514215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46</a:t>
            </a:fld>
            <a:endParaRPr lang="en-GB"/>
          </a:p>
        </p:txBody>
      </p:sp>
    </p:spTree>
    <p:extLst>
      <p:ext uri="{BB962C8B-B14F-4D97-AF65-F5344CB8AC3E}">
        <p14:creationId xmlns:p14="http://schemas.microsoft.com/office/powerpoint/2010/main" val="1039613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47</a:t>
            </a:fld>
            <a:endParaRPr lang="en-GB"/>
          </a:p>
        </p:txBody>
      </p:sp>
    </p:spTree>
    <p:extLst>
      <p:ext uri="{BB962C8B-B14F-4D97-AF65-F5344CB8AC3E}">
        <p14:creationId xmlns:p14="http://schemas.microsoft.com/office/powerpoint/2010/main" val="22734954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48</a:t>
            </a:fld>
            <a:endParaRPr lang="en-GB"/>
          </a:p>
        </p:txBody>
      </p:sp>
    </p:spTree>
    <p:extLst>
      <p:ext uri="{BB962C8B-B14F-4D97-AF65-F5344CB8AC3E}">
        <p14:creationId xmlns:p14="http://schemas.microsoft.com/office/powerpoint/2010/main" val="39962703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49</a:t>
            </a:fld>
            <a:endParaRPr lang="en-GB"/>
          </a:p>
        </p:txBody>
      </p:sp>
    </p:spTree>
    <p:extLst>
      <p:ext uri="{BB962C8B-B14F-4D97-AF65-F5344CB8AC3E}">
        <p14:creationId xmlns:p14="http://schemas.microsoft.com/office/powerpoint/2010/main" val="3145499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50</a:t>
            </a:fld>
            <a:endParaRPr lang="en-GB"/>
          </a:p>
        </p:txBody>
      </p:sp>
    </p:spTree>
    <p:extLst>
      <p:ext uri="{BB962C8B-B14F-4D97-AF65-F5344CB8AC3E}">
        <p14:creationId xmlns:p14="http://schemas.microsoft.com/office/powerpoint/2010/main" val="3647214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51</a:t>
            </a:fld>
            <a:endParaRPr lang="en-GB"/>
          </a:p>
        </p:txBody>
      </p:sp>
    </p:spTree>
    <p:extLst>
      <p:ext uri="{BB962C8B-B14F-4D97-AF65-F5344CB8AC3E}">
        <p14:creationId xmlns:p14="http://schemas.microsoft.com/office/powerpoint/2010/main" val="666041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52</a:t>
            </a:fld>
            <a:endParaRPr lang="en-GB"/>
          </a:p>
        </p:txBody>
      </p:sp>
    </p:spTree>
    <p:extLst>
      <p:ext uri="{BB962C8B-B14F-4D97-AF65-F5344CB8AC3E}">
        <p14:creationId xmlns:p14="http://schemas.microsoft.com/office/powerpoint/2010/main" val="4104665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53</a:t>
            </a:fld>
            <a:endParaRPr lang="en-GB"/>
          </a:p>
        </p:txBody>
      </p:sp>
    </p:spTree>
    <p:extLst>
      <p:ext uri="{BB962C8B-B14F-4D97-AF65-F5344CB8AC3E}">
        <p14:creationId xmlns:p14="http://schemas.microsoft.com/office/powerpoint/2010/main" val="16540854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54</a:t>
            </a:fld>
            <a:endParaRPr lang="en-GB"/>
          </a:p>
        </p:txBody>
      </p:sp>
    </p:spTree>
    <p:extLst>
      <p:ext uri="{BB962C8B-B14F-4D97-AF65-F5344CB8AC3E}">
        <p14:creationId xmlns:p14="http://schemas.microsoft.com/office/powerpoint/2010/main" val="39847176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55</a:t>
            </a:fld>
            <a:endParaRPr lang="en-GB"/>
          </a:p>
        </p:txBody>
      </p:sp>
    </p:spTree>
    <p:extLst>
      <p:ext uri="{BB962C8B-B14F-4D97-AF65-F5344CB8AC3E}">
        <p14:creationId xmlns:p14="http://schemas.microsoft.com/office/powerpoint/2010/main" val="2652721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56</a:t>
            </a:fld>
            <a:endParaRPr lang="en-GB"/>
          </a:p>
        </p:txBody>
      </p:sp>
    </p:spTree>
    <p:extLst>
      <p:ext uri="{BB962C8B-B14F-4D97-AF65-F5344CB8AC3E}">
        <p14:creationId xmlns:p14="http://schemas.microsoft.com/office/powerpoint/2010/main" val="8452863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57</a:t>
            </a:fld>
            <a:endParaRPr lang="en-GB"/>
          </a:p>
        </p:txBody>
      </p:sp>
    </p:spTree>
    <p:extLst>
      <p:ext uri="{BB962C8B-B14F-4D97-AF65-F5344CB8AC3E}">
        <p14:creationId xmlns:p14="http://schemas.microsoft.com/office/powerpoint/2010/main" val="2644655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58</a:t>
            </a:fld>
            <a:endParaRPr lang="en-GB"/>
          </a:p>
        </p:txBody>
      </p:sp>
    </p:spTree>
    <p:extLst>
      <p:ext uri="{BB962C8B-B14F-4D97-AF65-F5344CB8AC3E}">
        <p14:creationId xmlns:p14="http://schemas.microsoft.com/office/powerpoint/2010/main" val="3125739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209023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1316087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3652818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135680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6905288-366D-4CA2-B995-9766786DB683}" type="datetimeFigureOut">
              <a:rPr lang="en-GB" smtClean="0"/>
              <a:t>16/09/2020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07705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6905288-366D-4CA2-B995-9766786DB683}" type="datetimeFigureOut">
              <a:rPr lang="en-GB" smtClean="0"/>
              <a:t>16/09/2020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0035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05288-366D-4CA2-B995-9766786DB683}" type="datetimeFigureOut">
              <a:rPr lang="en-GB" smtClean="0"/>
              <a:t>16/09/2020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279628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5543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18323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19085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3269762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5B910DF-B555-4D30-B35E-2297D59E32D0}" type="datetime1">
              <a:rPr lang="en-US" smtClean="0"/>
              <a:t>9/16/2020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Sample Footer Text</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50455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F2F1F9-9322-493A-A9EE-BB75692CE5F5}"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397583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58DE51-4D5E-4D23-8181-86A5B05D5351}"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104486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399FCA-87F3-427A-B1A2-15346103C68A}"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668233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3DF709-7E2D-49E6-A629-D8E3363D194F}" type="datetime1">
              <a:rPr lang="en-US" smtClean="0"/>
              <a:t>9/16/2020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384896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D0A921-9375-4BAA-A7C2-7975528669FA}" type="datetime1">
              <a:rPr lang="en-US" smtClean="0"/>
              <a:t>9/16/2020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394084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25425-F285-48AE-A409-A618E3EEA628}" type="datetime1">
              <a:rPr lang="en-US" smtClean="0"/>
              <a:t>9/16/2020</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913074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56A94D-7D6A-4378-93F6-A3A33186E34B}"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70602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5FC0F9-687B-4417-9D77-CE2D7AD8C321}"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861493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2DFD30-2122-4F4A-97B4-D0A849E36C5F}"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98058673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06859274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00192323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82592789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32DFD30-2122-4F4A-97B4-D0A849E36C5F}" type="datetime1">
              <a:rPr lang="en-US" smtClean="0"/>
              <a:t>9/16/2020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2308229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32DFD30-2122-4F4A-97B4-D0A849E36C5F}" type="datetime1">
              <a:rPr lang="en-US" smtClean="0"/>
              <a:t>9/16/2020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7484717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9D1D79F-E600-4AC1-A639-0B9FB8286C38}"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0137613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90F5D60-A842-4D08-9D7D-A7A57AB501A2}"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407995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905288-366D-4CA2-B995-9766786DB683}" type="datetimeFigureOut">
              <a:rPr lang="en-GB" smtClean="0"/>
              <a:t>16/09/2020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070AC-D561-4812-B66E-0E6C1587AF07}" type="slidenum">
              <a:rPr lang="en-GB" smtClean="0"/>
              <a:t>‹#›</a:t>
            </a:fld>
            <a:endParaRPr lang="en-GB"/>
          </a:p>
        </p:txBody>
      </p:sp>
    </p:spTree>
    <p:extLst>
      <p:ext uri="{BB962C8B-B14F-4D97-AF65-F5344CB8AC3E}">
        <p14:creationId xmlns:p14="http://schemas.microsoft.com/office/powerpoint/2010/main" val="3476942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32DFD30-2122-4F4A-97B4-D0A849E36C5F}" type="datetime1">
              <a:rPr lang="en-US" smtClean="0"/>
              <a:t>9/16/2020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 Text</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242199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EE7F-8F7E-4C31-8C55-25BF14F866C5}"/>
              </a:ext>
            </a:extLst>
          </p:cNvPr>
          <p:cNvSpPr>
            <a:spLocks noGrp="1"/>
          </p:cNvSpPr>
          <p:nvPr>
            <p:ph type="ctrTitle"/>
          </p:nvPr>
        </p:nvSpPr>
        <p:spPr>
          <a:xfrm>
            <a:off x="7007145" y="1241266"/>
            <a:ext cx="4535926" cy="1703953"/>
          </a:xfrm>
        </p:spPr>
        <p:txBody>
          <a:bodyPr>
            <a:normAutofit fontScale="90000"/>
          </a:bodyPr>
          <a:lstStyle/>
          <a:p>
            <a:r>
              <a:rPr lang="en-US" b="1" dirty="0">
                <a:solidFill>
                  <a:srgbClr val="EBEBEB"/>
                </a:solidFill>
              </a:rPr>
              <a:t>Accounting &amp; Auditing II</a:t>
            </a:r>
          </a:p>
        </p:txBody>
      </p:sp>
      <p:sp>
        <p:nvSpPr>
          <p:cNvPr id="3" name="Subtitle 2">
            <a:extLst>
              <a:ext uri="{FF2B5EF4-FFF2-40B4-BE49-F238E27FC236}">
                <a16:creationId xmlns:a16="http://schemas.microsoft.com/office/drawing/2014/main" id="{FBBC5713-D879-463D-ACE6-3E75B12B9582}"/>
              </a:ext>
            </a:extLst>
          </p:cNvPr>
          <p:cNvSpPr>
            <a:spLocks noGrp="1"/>
          </p:cNvSpPr>
          <p:nvPr>
            <p:ph type="subTitle" idx="1"/>
          </p:nvPr>
        </p:nvSpPr>
        <p:spPr>
          <a:xfrm>
            <a:off x="7007350" y="2943162"/>
            <a:ext cx="4535926" cy="1622322"/>
          </a:xfrm>
          <a:effectLst>
            <a:glow rad="228600">
              <a:schemeClr val="accent1">
                <a:satMod val="175000"/>
                <a:alpha val="40000"/>
              </a:schemeClr>
            </a:glow>
          </a:effectLst>
        </p:spPr>
        <p:txBody>
          <a:bodyPr>
            <a:normAutofit/>
          </a:bodyPr>
          <a:lstStyle/>
          <a:p>
            <a:r>
              <a:rPr lang="en-US" sz="3600" b="1" dirty="0"/>
              <a:t>Auditing</a:t>
            </a:r>
          </a:p>
          <a:p>
            <a:endParaRPr lang="en-US" dirty="0"/>
          </a:p>
        </p:txBody>
      </p:sp>
      <p:grpSp>
        <p:nvGrpSpPr>
          <p:cNvPr id="11" name="Group 10">
            <a:extLst>
              <a:ext uri="{FF2B5EF4-FFF2-40B4-BE49-F238E27FC236}">
                <a16:creationId xmlns:a16="http://schemas.microsoft.com/office/drawing/2014/main" id="{7E2D86BB-893F-471B-AD66-50E01777C0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12" name="Rectangle 11">
              <a:extLst>
                <a:ext uri="{FF2B5EF4-FFF2-40B4-BE49-F238E27FC236}">
                  <a16:creationId xmlns:a16="http://schemas.microsoft.com/office/drawing/2014/main" id="{61E3F80D-79C6-468A-83E4-3FEA58556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009504C1-96CE-44B4-8DF0-613CF9D1D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4" name="Freeform 5">
              <a:extLst>
                <a:ext uri="{FF2B5EF4-FFF2-40B4-BE49-F238E27FC236}">
                  <a16:creationId xmlns:a16="http://schemas.microsoft.com/office/drawing/2014/main" id="{1F299836-4C10-4395-B386-C0FA537C41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6" name="Picture 5" descr="A picture containing drawing&#10;&#10;Description automatically generated">
            <a:extLst>
              <a:ext uri="{FF2B5EF4-FFF2-40B4-BE49-F238E27FC236}">
                <a16:creationId xmlns:a16="http://schemas.microsoft.com/office/drawing/2014/main" id="{8AFADB08-135E-40D8-A988-FE0C1A187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763" y="384432"/>
            <a:ext cx="1782293" cy="1453034"/>
          </a:xfrm>
          <a:prstGeom prst="rect">
            <a:avLst/>
          </a:prstGeom>
        </p:spPr>
      </p:pic>
      <p:sp>
        <p:nvSpPr>
          <p:cNvPr id="50" name="TextBox 49">
            <a:extLst>
              <a:ext uri="{FF2B5EF4-FFF2-40B4-BE49-F238E27FC236}">
                <a16:creationId xmlns:a16="http://schemas.microsoft.com/office/drawing/2014/main" id="{4731BF88-E53D-4FF7-A53D-2E2A5F86A615}"/>
              </a:ext>
            </a:extLst>
          </p:cNvPr>
          <p:cNvSpPr txBox="1"/>
          <p:nvPr/>
        </p:nvSpPr>
        <p:spPr>
          <a:xfrm>
            <a:off x="7007145" y="4128135"/>
            <a:ext cx="479937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Franklin Gothic Book" panose="020B0503020102020204"/>
                <a:ea typeface="+mn-ea"/>
                <a:cs typeface="+mn-cs"/>
              </a:rPr>
              <a:t>Complet</a:t>
            </a:r>
            <a:r>
              <a:rPr lang="en-US" sz="2800" b="1" dirty="0">
                <a:solidFill>
                  <a:prstClr val="white"/>
                </a:solidFill>
                <a:latin typeface="Franklin Gothic Book" panose="020B0503020102020204"/>
              </a:rPr>
              <a:t>e Course</a:t>
            </a:r>
            <a:endParaRPr kumimoji="0" lang="en-US" sz="2800" b="1"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cxnSp>
        <p:nvCxnSpPr>
          <p:cNvPr id="10" name="Straight Connector 9">
            <a:extLst>
              <a:ext uri="{FF2B5EF4-FFF2-40B4-BE49-F238E27FC236}">
                <a16:creationId xmlns:a16="http://schemas.microsoft.com/office/drawing/2014/main" id="{00BC1CB9-A375-4967-8A07-965DAFFC2233}"/>
              </a:ext>
            </a:extLst>
          </p:cNvPr>
          <p:cNvCxnSpPr>
            <a:cxnSpLocks/>
            <a:stCxn id="3" idx="1"/>
          </p:cNvCxnSpPr>
          <p:nvPr/>
        </p:nvCxnSpPr>
        <p:spPr>
          <a:xfrm>
            <a:off x="7007349" y="3754323"/>
            <a:ext cx="402336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886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110636"/>
            <a:ext cx="8352430" cy="707886"/>
          </a:xfrm>
          <a:prstGeom prst="rect">
            <a:avLst/>
          </a:prstGeom>
          <a:noFill/>
        </p:spPr>
        <p:txBody>
          <a:bodyPr wrap="square" rtlCol="0">
            <a:spAutoFit/>
          </a:bodyPr>
          <a:lstStyle/>
          <a:p>
            <a:pPr algn="ctr"/>
            <a:r>
              <a:rPr lang="en-US" sz="4000" b="1" dirty="0">
                <a:solidFill>
                  <a:schemeClr val="accent6">
                    <a:lumMod val="50000"/>
                  </a:schemeClr>
                </a:solidFill>
              </a:rPr>
              <a:t>Syllabus</a:t>
            </a:r>
            <a:endParaRPr lang="en-US" sz="4000" dirty="0">
              <a:solidFill>
                <a:schemeClr val="accent6">
                  <a:lumMod val="50000"/>
                </a:schemeClr>
              </a:solidFill>
            </a:endParaRPr>
          </a:p>
        </p:txBody>
      </p:sp>
      <p:sp>
        <p:nvSpPr>
          <p:cNvPr id="9" name="TextBox 8">
            <a:extLst>
              <a:ext uri="{FF2B5EF4-FFF2-40B4-BE49-F238E27FC236}">
                <a16:creationId xmlns:a16="http://schemas.microsoft.com/office/drawing/2014/main" id="{36826D1B-AD2C-4D2A-BFB0-9D3804E46C35}"/>
              </a:ext>
            </a:extLst>
          </p:cNvPr>
          <p:cNvSpPr txBox="1"/>
          <p:nvPr/>
        </p:nvSpPr>
        <p:spPr>
          <a:xfrm>
            <a:off x="3326808" y="1316835"/>
            <a:ext cx="8534400" cy="5087483"/>
          </a:xfrm>
          <a:prstGeom prst="rect">
            <a:avLst/>
          </a:prstGeom>
          <a:noFill/>
        </p:spPr>
        <p:txBody>
          <a:bodyPr wrap="square">
            <a:spAutoFit/>
          </a:bodyPr>
          <a:lstStyle/>
          <a:p>
            <a:pPr marL="342900" marR="50800" lvl="0" indent="-342900" algn="just">
              <a:lnSpc>
                <a:spcPct val="97000"/>
              </a:lnSpc>
              <a:spcBef>
                <a:spcPts val="0"/>
              </a:spcBef>
              <a:spcAft>
                <a:spcPts val="0"/>
              </a:spcAft>
              <a:buFont typeface="+mj-lt"/>
              <a:buAutoNum type="alphaUcPeriod" startAt="9"/>
              <a:tabLst>
                <a:tab pos="596900" algn="l"/>
              </a:tabLst>
            </a:pPr>
            <a:r>
              <a:rPr lang="en-US" sz="1600" b="1" dirty="0">
                <a:effectLst/>
                <a:latin typeface="Arial" panose="020B0604020202020204" pitchFamily="34" charset="0"/>
                <a:ea typeface="Arial" panose="020B0604020202020204" pitchFamily="34" charset="0"/>
              </a:rPr>
              <a:t>Fundamental Auditing Principles and Concepts: </a:t>
            </a:r>
            <a:r>
              <a:rPr lang="en-US" sz="1600" dirty="0">
                <a:effectLst/>
                <a:latin typeface="Arial" panose="020B0604020202020204" pitchFamily="34" charset="0"/>
                <a:ea typeface="Arial" panose="020B0604020202020204" pitchFamily="34" charset="0"/>
              </a:rPr>
              <a:t>Audit and Auditing, True and Fair</a:t>
            </a:r>
            <a:r>
              <a:rPr lang="en-US" sz="1600" b="1"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View, Audit Assertions, Reasonable Assurance, Documentation and Audit Evidence, Audit Program, Audit Risks, Computer Information Systems (EDP Systems) and Computer-assisted Audit Techniques (CAAT), Inspection, Fraud, Going Concern, Audit Materiality, Misstatement, Governance and Premise, Tests of Control and Substantive Procedures.</a:t>
            </a:r>
            <a:endParaRPr lang="en-US" sz="1600" dirty="0">
              <a:effectLst/>
              <a:latin typeface="Times New Roman" panose="02020603050405020304" pitchFamily="18" charset="0"/>
              <a:ea typeface="Times New Roman" panose="02020603050405020304" pitchFamily="18" charset="0"/>
            </a:endParaRPr>
          </a:p>
          <a:p>
            <a:pPr marL="0" marR="0">
              <a:lnSpc>
                <a:spcPts val="1360"/>
              </a:lnSpc>
              <a:spcBef>
                <a:spcPts val="0"/>
              </a:spcBef>
              <a:spcAft>
                <a:spcPts val="0"/>
              </a:spcAft>
            </a:pPr>
            <a:r>
              <a:rPr lang="en-US" sz="1600" dirty="0">
                <a:effectLst/>
                <a:latin typeface="Times New Roman" panose="02020603050405020304" pitchFamily="18" charset="0"/>
                <a:ea typeface="Times New Roman" panose="02020603050405020304" pitchFamily="18" charset="0"/>
              </a:rPr>
              <a:t> </a:t>
            </a:r>
          </a:p>
          <a:p>
            <a:pPr marL="342900" marR="50800" lvl="0" indent="-342900" algn="just">
              <a:lnSpc>
                <a:spcPct val="102000"/>
              </a:lnSpc>
              <a:spcBef>
                <a:spcPts val="0"/>
              </a:spcBef>
              <a:spcAft>
                <a:spcPts val="0"/>
              </a:spcAft>
              <a:buFont typeface="+mj-lt"/>
              <a:buAutoNum type="alphaUcPeriod" startAt="35"/>
              <a:tabLst>
                <a:tab pos="596900" algn="l"/>
              </a:tabLst>
            </a:pPr>
            <a:r>
              <a:rPr lang="en-US" sz="1600" b="1" dirty="0">
                <a:effectLst/>
                <a:latin typeface="Arial" panose="020B0604020202020204" pitchFamily="34" charset="0"/>
                <a:ea typeface="Arial" panose="020B0604020202020204" pitchFamily="34" charset="0"/>
              </a:rPr>
              <a:t>Audit Considerations, Dimensions and Conduct: </a:t>
            </a:r>
            <a:r>
              <a:rPr lang="en-US" sz="1600" dirty="0">
                <a:effectLst/>
                <a:latin typeface="Arial" panose="020B0604020202020204" pitchFamily="34" charset="0"/>
                <a:ea typeface="Arial" panose="020B0604020202020204" pitchFamily="34" charset="0"/>
              </a:rPr>
              <a:t>Internal Control System and</a:t>
            </a:r>
            <a:r>
              <a:rPr lang="en-US" sz="1600" b="1"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Internal Audit, Internal VS External Audit, Responsibility for Financial Statements, Audit Planning, Scope of an Audit, Objectives of an Audit, Inherent Limitations of an Audit, Risk Assessment and Management, Internal Audit and Corporate </a:t>
            </a:r>
            <a:r>
              <a:rPr lang="en-US" sz="1600" dirty="0" err="1">
                <a:effectLst/>
                <a:latin typeface="Arial" panose="020B0604020202020204" pitchFamily="34" charset="0"/>
                <a:ea typeface="Arial" panose="020B0604020202020204" pitchFamily="34" charset="0"/>
              </a:rPr>
              <a:t>Governance,Classification</a:t>
            </a:r>
            <a:r>
              <a:rPr lang="en-US" sz="1600" dirty="0">
                <a:effectLst/>
                <a:latin typeface="Arial" panose="020B0604020202020204" pitchFamily="34" charset="0"/>
                <a:ea typeface="Arial" panose="020B0604020202020204" pitchFamily="34" charset="0"/>
              </a:rPr>
              <a:t> of Audit, Qualities of an Auditor, Auditing in Computer Information Systems (EDP Systems) and Computer-assisted Audit Techniques, General Auditing Principles and Techniques commonly applicable to various Types of Undertakings including Merchandizing, Manufacturing, Banking, Insurance, Investment Entities etc., Audit Performance and Audit Completion.</a:t>
            </a:r>
            <a:endParaRPr lang="en-US" sz="1600" dirty="0">
              <a:effectLst/>
              <a:latin typeface="Times New Roman" panose="02020603050405020304" pitchFamily="18" charset="0"/>
              <a:ea typeface="Times New Roman" panose="02020603050405020304" pitchFamily="18" charset="0"/>
            </a:endParaRPr>
          </a:p>
          <a:p>
            <a:pPr marL="0" marR="0">
              <a:lnSpc>
                <a:spcPts val="1330"/>
              </a:lnSpc>
              <a:spcBef>
                <a:spcPts val="0"/>
              </a:spcBef>
              <a:spcAft>
                <a:spcPts val="0"/>
              </a:spcAft>
            </a:pPr>
            <a:r>
              <a:rPr lang="en-US" sz="1600" dirty="0">
                <a:effectLst/>
                <a:latin typeface="Times New Roman" panose="02020603050405020304" pitchFamily="18" charset="0"/>
                <a:ea typeface="Times New Roman" panose="02020603050405020304" pitchFamily="18" charset="0"/>
              </a:rPr>
              <a:t> </a:t>
            </a:r>
          </a:p>
          <a:p>
            <a:pPr marL="342900" marR="50800" lvl="0" indent="-342900" algn="just">
              <a:lnSpc>
                <a:spcPct val="97000"/>
              </a:lnSpc>
              <a:spcBef>
                <a:spcPts val="0"/>
              </a:spcBef>
              <a:spcAft>
                <a:spcPts val="0"/>
              </a:spcAft>
              <a:buFont typeface="+mj-lt"/>
              <a:buAutoNum type="alphaUcPeriod" startAt="61"/>
              <a:tabLst>
                <a:tab pos="596900" algn="l"/>
              </a:tabLst>
            </a:pPr>
            <a:r>
              <a:rPr lang="en-US" sz="1600" b="1" dirty="0">
                <a:effectLst/>
                <a:latin typeface="Arial" panose="020B0604020202020204" pitchFamily="34" charset="0"/>
                <a:ea typeface="Arial" panose="020B0604020202020204" pitchFamily="34" charset="0"/>
              </a:rPr>
              <a:t>Role and Responsibilities of an Auditor: </a:t>
            </a:r>
            <a:r>
              <a:rPr lang="en-US" sz="1600" dirty="0">
                <a:effectLst/>
                <a:latin typeface="Arial" panose="020B0604020202020204" pitchFamily="34" charset="0"/>
                <a:ea typeface="Arial" panose="020B0604020202020204" pitchFamily="34" charset="0"/>
              </a:rPr>
              <a:t>Auditor’s professional and legal Rights,</a:t>
            </a:r>
            <a:r>
              <a:rPr lang="en-US" sz="1600" b="1"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Responsibilities &amp; Duties, and Liabilities; Auditor’s Opinion and Report, and their classification (Types); - as specified under the Companies Ordinance 1984, and in the handbook of IFAC.</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9813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110636"/>
            <a:ext cx="8352430" cy="707886"/>
          </a:xfrm>
          <a:prstGeom prst="rect">
            <a:avLst/>
          </a:prstGeom>
          <a:noFill/>
        </p:spPr>
        <p:txBody>
          <a:bodyPr wrap="square" rtlCol="0">
            <a:spAutoFit/>
          </a:bodyPr>
          <a:lstStyle/>
          <a:p>
            <a:pPr algn="ctr"/>
            <a:r>
              <a:rPr lang="en-US" sz="4000" b="1" dirty="0">
                <a:solidFill>
                  <a:schemeClr val="accent6">
                    <a:lumMod val="50000"/>
                  </a:schemeClr>
                </a:solidFill>
              </a:rPr>
              <a:t>Introduction</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337315" y="982176"/>
            <a:ext cx="8598375" cy="830997"/>
          </a:xfrm>
          <a:prstGeom prst="rect">
            <a:avLst/>
          </a:prstGeom>
          <a:noFill/>
        </p:spPr>
        <p:txBody>
          <a:bodyPr wrap="square" rtlCol="0">
            <a:spAutoFit/>
          </a:bodyPr>
          <a:lstStyle/>
          <a:p>
            <a:pPr algn="just"/>
            <a:r>
              <a:rPr lang="en-US" sz="2400" b="0" i="0" u="none" strike="noStrike" baseline="0" dirty="0">
                <a:latin typeface="Arial" panose="020B0604020202020204" pitchFamily="34" charset="0"/>
              </a:rPr>
              <a:t>An </a:t>
            </a:r>
            <a:r>
              <a:rPr lang="en-US" sz="2400" b="1" i="0" u="none" strike="noStrike" baseline="0" dirty="0">
                <a:latin typeface="Arial" panose="020B0604020202020204" pitchFamily="34" charset="0"/>
              </a:rPr>
              <a:t>audit </a:t>
            </a:r>
            <a:r>
              <a:rPr lang="en-US" sz="2400" b="0" i="0" u="none" strike="noStrike" baseline="0" dirty="0">
                <a:latin typeface="Arial" panose="020B0604020202020204" pitchFamily="34" charset="0"/>
              </a:rPr>
              <a:t>is an official examination of the accounts (or accounting systems) of an entity (by an auditor).</a:t>
            </a:r>
            <a:endParaRPr lang="en-US" sz="3200" dirty="0"/>
          </a:p>
        </p:txBody>
      </p:sp>
      <p:sp>
        <p:nvSpPr>
          <p:cNvPr id="6" name="TextBox 5">
            <a:extLst>
              <a:ext uri="{FF2B5EF4-FFF2-40B4-BE49-F238E27FC236}">
                <a16:creationId xmlns:a16="http://schemas.microsoft.com/office/drawing/2014/main" id="{28DFA837-4E6D-45B8-83F8-680863CB3626}"/>
              </a:ext>
            </a:extLst>
          </p:cNvPr>
          <p:cNvSpPr txBox="1"/>
          <p:nvPr/>
        </p:nvSpPr>
        <p:spPr>
          <a:xfrm>
            <a:off x="3337315" y="1976827"/>
            <a:ext cx="8695357" cy="1569660"/>
          </a:xfrm>
          <a:prstGeom prst="rect">
            <a:avLst/>
          </a:prstGeom>
          <a:noFill/>
        </p:spPr>
        <p:txBody>
          <a:bodyPr wrap="square">
            <a:spAutoFit/>
          </a:bodyPr>
          <a:lstStyle/>
          <a:p>
            <a:pPr algn="just"/>
            <a:r>
              <a:rPr lang="en-US" sz="2400" b="0" i="0" u="none" strike="noStrike" baseline="0" dirty="0">
                <a:latin typeface="Arial" panose="020B0604020202020204" pitchFamily="34" charset="0"/>
              </a:rPr>
              <a:t>The main objective of an audit is to enable an auditor to convey an opinion as to whether or not the </a:t>
            </a:r>
            <a:r>
              <a:rPr lang="en-US" sz="2400" b="1" i="0" u="none" strike="noStrike" baseline="0" dirty="0">
                <a:latin typeface="Arial" panose="020B0604020202020204" pitchFamily="34" charset="0"/>
              </a:rPr>
              <a:t>financial statements </a:t>
            </a:r>
            <a:r>
              <a:rPr lang="en-US" sz="2400" b="0" i="0" u="none" strike="noStrike" baseline="0" dirty="0">
                <a:latin typeface="Arial" panose="020B0604020202020204" pitchFamily="34" charset="0"/>
              </a:rPr>
              <a:t>of an entity are prepared according to an </a:t>
            </a:r>
            <a:r>
              <a:rPr lang="en-US" sz="2400" b="1" i="0" u="none" strike="noStrike" baseline="0" dirty="0">
                <a:latin typeface="Arial" panose="020B0604020202020204" pitchFamily="34" charset="0"/>
              </a:rPr>
              <a:t>applicable financial reporting framework</a:t>
            </a:r>
            <a:r>
              <a:rPr lang="en-US" sz="1800" b="0" i="0" u="none" strike="noStrike" baseline="0" dirty="0">
                <a:latin typeface="Arial" panose="020B0604020202020204" pitchFamily="34" charset="0"/>
              </a:rPr>
              <a:t>.</a:t>
            </a:r>
            <a:endParaRPr lang="en-US" dirty="0"/>
          </a:p>
        </p:txBody>
      </p:sp>
      <p:sp>
        <p:nvSpPr>
          <p:cNvPr id="8" name="TextBox 7">
            <a:extLst>
              <a:ext uri="{FF2B5EF4-FFF2-40B4-BE49-F238E27FC236}">
                <a16:creationId xmlns:a16="http://schemas.microsoft.com/office/drawing/2014/main" id="{78C02BBC-98AA-4175-8460-986759A60266}"/>
              </a:ext>
            </a:extLst>
          </p:cNvPr>
          <p:cNvSpPr txBox="1"/>
          <p:nvPr/>
        </p:nvSpPr>
        <p:spPr>
          <a:xfrm>
            <a:off x="3337315" y="3811012"/>
            <a:ext cx="8598375" cy="2677656"/>
          </a:xfrm>
          <a:prstGeom prst="rect">
            <a:avLst/>
          </a:prstGeom>
          <a:noFill/>
        </p:spPr>
        <p:txBody>
          <a:bodyPr wrap="square">
            <a:spAutoFit/>
          </a:bodyPr>
          <a:lstStyle/>
          <a:p>
            <a:pPr algn="just"/>
            <a:r>
              <a:rPr lang="en-US" sz="2400" b="0" i="0" u="none" strike="noStrike" baseline="0" dirty="0">
                <a:solidFill>
                  <a:srgbClr val="000000"/>
                </a:solidFill>
                <a:latin typeface="Arial" panose="020B0604020202020204" pitchFamily="34" charset="0"/>
              </a:rPr>
              <a:t>An audit of a company‘s accounts is needed because in companies, the owners of the business are often not the same persons as the individuals who manage and control that business.</a:t>
            </a:r>
          </a:p>
          <a:p>
            <a:pPr algn="l"/>
            <a:endParaRPr lang="en-US" sz="2400" b="0" i="0" u="none" strike="noStrike" baseline="0" dirty="0">
              <a:solidFill>
                <a:srgbClr val="000000"/>
              </a:solidFill>
              <a:latin typeface="Arial" panose="020B0604020202020204" pitchFamily="34" charset="0"/>
            </a:endParaRPr>
          </a:p>
          <a:p>
            <a:pPr algn="just"/>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FF0000"/>
                </a:solidFill>
                <a:latin typeface="Arial" panose="020B0604020202020204" pitchFamily="34" charset="0"/>
              </a:rPr>
              <a:t>The shareholders own </a:t>
            </a:r>
            <a:r>
              <a:rPr lang="en-US" sz="2400" b="0" i="0" u="none" strike="noStrike" baseline="0" dirty="0">
                <a:solidFill>
                  <a:srgbClr val="000000"/>
                </a:solidFill>
                <a:latin typeface="Arial" panose="020B0604020202020204" pitchFamily="34" charset="0"/>
              </a:rPr>
              <a:t>the company.</a:t>
            </a:r>
          </a:p>
          <a:p>
            <a:pPr algn="just"/>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The company is </a:t>
            </a:r>
            <a:r>
              <a:rPr lang="en-US" sz="2400" b="0" i="0" u="none" strike="noStrike" baseline="0" dirty="0">
                <a:solidFill>
                  <a:srgbClr val="FF0000"/>
                </a:solidFill>
                <a:latin typeface="Arial" panose="020B0604020202020204" pitchFamily="34" charset="0"/>
              </a:rPr>
              <a:t>managed and controlled by its directors</a:t>
            </a:r>
            <a:r>
              <a:rPr lang="en-US" sz="2400" b="0" i="0" u="none" strike="noStrike" baseline="0" dirty="0">
                <a:solidFill>
                  <a:srgbClr val="000000"/>
                </a:solidFill>
                <a:latin typeface="Arial" panose="020B0604020202020204" pitchFamily="34" charset="0"/>
              </a:rPr>
              <a:t>.</a:t>
            </a:r>
            <a:endParaRPr lang="en-US" sz="2400" dirty="0"/>
          </a:p>
        </p:txBody>
      </p:sp>
    </p:spTree>
    <p:extLst>
      <p:ext uri="{BB962C8B-B14F-4D97-AF65-F5344CB8AC3E}">
        <p14:creationId xmlns:p14="http://schemas.microsoft.com/office/powerpoint/2010/main" val="3520513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110636"/>
            <a:ext cx="8352430" cy="707886"/>
          </a:xfrm>
          <a:prstGeom prst="rect">
            <a:avLst/>
          </a:prstGeom>
          <a:noFill/>
        </p:spPr>
        <p:txBody>
          <a:bodyPr wrap="square" rtlCol="0">
            <a:spAutoFit/>
          </a:bodyPr>
          <a:lstStyle/>
          <a:p>
            <a:pPr algn="ctr"/>
            <a:r>
              <a:rPr lang="en-US" sz="4000" b="1">
                <a:solidFill>
                  <a:schemeClr val="accent6">
                    <a:lumMod val="50000"/>
                  </a:schemeClr>
                </a:solidFill>
              </a:rPr>
              <a:t>Introduction</a:t>
            </a:r>
            <a:endParaRPr lang="en-US" sz="4000" dirty="0">
              <a:solidFill>
                <a:schemeClr val="accent6">
                  <a:lumMod val="50000"/>
                </a:schemeClr>
              </a:solidFill>
            </a:endParaRPr>
          </a:p>
        </p:txBody>
      </p:sp>
      <p:pic>
        <p:nvPicPr>
          <p:cNvPr id="3" name="Picture 2">
            <a:extLst>
              <a:ext uri="{FF2B5EF4-FFF2-40B4-BE49-F238E27FC236}">
                <a16:creationId xmlns:a16="http://schemas.microsoft.com/office/drawing/2014/main" id="{5A9E37E3-3297-49E6-8BA4-AB5E2FA54A5D}"/>
              </a:ext>
            </a:extLst>
          </p:cNvPr>
          <p:cNvPicPr>
            <a:picLocks noChangeAspect="1"/>
          </p:cNvPicPr>
          <p:nvPr/>
        </p:nvPicPr>
        <p:blipFill>
          <a:blip r:embed="rId4"/>
          <a:stretch>
            <a:fillRect/>
          </a:stretch>
        </p:blipFill>
        <p:spPr>
          <a:xfrm>
            <a:off x="3610971" y="1475510"/>
            <a:ext cx="8352430" cy="3117272"/>
          </a:xfrm>
          <a:prstGeom prst="rect">
            <a:avLst/>
          </a:prstGeom>
        </p:spPr>
      </p:pic>
    </p:spTree>
    <p:extLst>
      <p:ext uri="{BB962C8B-B14F-4D97-AF65-F5344CB8AC3E}">
        <p14:creationId xmlns:p14="http://schemas.microsoft.com/office/powerpoint/2010/main" val="30908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110636"/>
            <a:ext cx="8352430" cy="1323439"/>
          </a:xfrm>
          <a:prstGeom prst="rect">
            <a:avLst/>
          </a:prstGeom>
          <a:noFill/>
        </p:spPr>
        <p:txBody>
          <a:bodyPr wrap="square" rtlCol="0">
            <a:spAutoFit/>
          </a:bodyPr>
          <a:lstStyle/>
          <a:p>
            <a:pPr algn="ctr"/>
            <a:r>
              <a:rPr lang="en-US" sz="4000" b="1" dirty="0">
                <a:solidFill>
                  <a:schemeClr val="accent6">
                    <a:lumMod val="50000"/>
                  </a:schemeClr>
                </a:solidFill>
              </a:rPr>
              <a:t>The audit report: independence, materiality and true and fair</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448151" y="1591776"/>
            <a:ext cx="8598375" cy="5062924"/>
          </a:xfrm>
          <a:prstGeom prst="rect">
            <a:avLst/>
          </a:prstGeom>
          <a:noFill/>
        </p:spPr>
        <p:txBody>
          <a:bodyPr wrap="square" rtlCol="0">
            <a:spAutoFit/>
          </a:bodyPr>
          <a:lstStyle/>
          <a:p>
            <a:pPr algn="just"/>
            <a:r>
              <a:rPr lang="en-US" sz="2400" b="0" i="0" u="none" strike="noStrike" baseline="0" dirty="0">
                <a:latin typeface="Arial" panose="020B0604020202020204" pitchFamily="34" charset="0"/>
              </a:rPr>
              <a:t>An auditor reports to the shareholders on the financial statements produced by a company‘s management.</a:t>
            </a:r>
          </a:p>
          <a:p>
            <a:pPr algn="just"/>
            <a:endParaRPr lang="en-US" sz="2400" dirty="0">
              <a:latin typeface="Arial" panose="020B0604020202020204" pitchFamily="34" charset="0"/>
            </a:endParaRPr>
          </a:p>
          <a:p>
            <a:pPr algn="just"/>
            <a:r>
              <a:rPr lang="en-US" sz="2400" b="0" i="0" u="none" strike="noStrike" baseline="0" dirty="0">
                <a:solidFill>
                  <a:srgbClr val="000000"/>
                </a:solidFill>
                <a:latin typeface="Arial" panose="020B0604020202020204" pitchFamily="34" charset="0"/>
                <a:cs typeface="Arial" panose="020B0604020202020204" pitchFamily="34" charset="0"/>
              </a:rPr>
              <a:t>The key features of the audit report are as follows:</a:t>
            </a:r>
          </a:p>
          <a:p>
            <a:pPr marL="457200" indent="-457200" algn="just">
              <a:spcBef>
                <a:spcPts val="600"/>
              </a:spcBef>
              <a:spcAft>
                <a:spcPts val="1200"/>
              </a:spcAft>
              <a:buFont typeface="+mj-lt"/>
              <a:buAutoNum type="alphaLcParenR"/>
            </a:pPr>
            <a:r>
              <a:rPr lang="en-US" sz="2400" b="0" i="0" u="none" strike="noStrike" baseline="0" dirty="0">
                <a:solidFill>
                  <a:srgbClr val="000000"/>
                </a:solidFill>
                <a:latin typeface="Arial" panose="020B0604020202020204" pitchFamily="34" charset="0"/>
                <a:cs typeface="Arial" panose="020B0604020202020204" pitchFamily="34" charset="0"/>
              </a:rPr>
              <a:t>The auditors producing the report are </a:t>
            </a:r>
            <a:r>
              <a:rPr lang="en-US" sz="2400" b="1" i="0" u="none" strike="noStrike" baseline="0" dirty="0">
                <a:solidFill>
                  <a:srgbClr val="FF0000"/>
                </a:solidFill>
                <a:latin typeface="Arial" panose="020B0604020202020204" pitchFamily="34" charset="0"/>
                <a:cs typeface="Arial" panose="020B0604020202020204" pitchFamily="34" charset="0"/>
              </a:rPr>
              <a:t>independent</a:t>
            </a:r>
            <a:r>
              <a:rPr lang="en-US" sz="2400" b="1" i="0" u="none" strike="noStrike" baseline="0" dirty="0">
                <a:solidFill>
                  <a:srgbClr val="000000"/>
                </a:solidFill>
                <a:latin typeface="Arial" panose="020B0604020202020204" pitchFamily="34" charset="0"/>
                <a:cs typeface="Arial" panose="020B0604020202020204" pitchFamily="34" charset="0"/>
              </a:rPr>
              <a:t> </a:t>
            </a:r>
            <a:r>
              <a:rPr lang="en-US" sz="2400" b="0" i="0" u="none" strike="noStrike" baseline="0" dirty="0">
                <a:solidFill>
                  <a:srgbClr val="000000"/>
                </a:solidFill>
                <a:latin typeface="Arial" panose="020B0604020202020204" pitchFamily="34" charset="0"/>
                <a:cs typeface="Arial" panose="020B0604020202020204" pitchFamily="34" charset="0"/>
              </a:rPr>
              <a:t>from the directors producing the financial statements.</a:t>
            </a:r>
          </a:p>
          <a:p>
            <a:pPr marL="457200" indent="-457200" algn="just">
              <a:spcBef>
                <a:spcPts val="600"/>
              </a:spcBef>
              <a:spcAft>
                <a:spcPts val="1200"/>
              </a:spcAft>
              <a:buFont typeface="+mj-lt"/>
              <a:buAutoNum type="alphaLcParenR"/>
            </a:pPr>
            <a:r>
              <a:rPr lang="en-US" sz="2400" b="0" i="0" u="none" strike="noStrike" baseline="0" dirty="0">
                <a:solidFill>
                  <a:srgbClr val="000000"/>
                </a:solidFill>
                <a:latin typeface="Arial" panose="020B0604020202020204" pitchFamily="34" charset="0"/>
                <a:cs typeface="Arial" panose="020B0604020202020204" pitchFamily="34" charset="0"/>
              </a:rPr>
              <a:t>The report gives an opinion on whether the financial statements ―</a:t>
            </a:r>
            <a:r>
              <a:rPr lang="en-US" sz="2400" b="1" i="0" u="none" strike="noStrike" baseline="0" dirty="0">
                <a:solidFill>
                  <a:srgbClr val="FF0000"/>
                </a:solidFill>
                <a:latin typeface="Arial" panose="020B0604020202020204" pitchFamily="34" charset="0"/>
                <a:cs typeface="Arial" panose="020B0604020202020204" pitchFamily="34" charset="0"/>
              </a:rPr>
              <a:t>give a true and fair view</a:t>
            </a:r>
            <a:r>
              <a:rPr lang="en-US" sz="2400" b="0" i="0" u="none" strike="noStrike" baseline="0" dirty="0">
                <a:solidFill>
                  <a:srgbClr val="000000"/>
                </a:solidFill>
                <a:latin typeface="Arial" panose="020B0604020202020204" pitchFamily="34" charset="0"/>
                <a:cs typeface="Arial" panose="020B0604020202020204" pitchFamily="34" charset="0"/>
              </a:rPr>
              <a:t>, or ―</a:t>
            </a:r>
            <a:r>
              <a:rPr lang="en-US" sz="2400" b="1" i="0" u="none" strike="noStrike" baseline="0" dirty="0">
                <a:solidFill>
                  <a:srgbClr val="000000"/>
                </a:solidFill>
                <a:latin typeface="Arial" panose="020B0604020202020204" pitchFamily="34" charset="0"/>
                <a:cs typeface="Arial" panose="020B0604020202020204" pitchFamily="34" charset="0"/>
              </a:rPr>
              <a:t>present fairly</a:t>
            </a:r>
            <a:r>
              <a:rPr lang="en-US" sz="2400" b="0" i="0" u="none" strike="noStrike" baseline="0" dirty="0">
                <a:solidFill>
                  <a:srgbClr val="000000"/>
                </a:solidFill>
                <a:latin typeface="Arial" panose="020B0604020202020204" pitchFamily="34" charset="0"/>
                <a:cs typeface="Arial" panose="020B0604020202020204" pitchFamily="34" charset="0"/>
              </a:rPr>
              <a:t> the position and results of the entity.</a:t>
            </a:r>
          </a:p>
          <a:p>
            <a:pPr marL="457200" indent="-457200" algn="just">
              <a:spcBef>
                <a:spcPts val="600"/>
              </a:spcBef>
              <a:spcAft>
                <a:spcPts val="1200"/>
              </a:spcAft>
              <a:buFont typeface="+mj-lt"/>
              <a:buAutoNum type="alphaLcParenR"/>
            </a:pPr>
            <a:r>
              <a:rPr lang="en-US" sz="2400" b="0" i="0" u="none" strike="noStrike" baseline="0" dirty="0">
                <a:solidFill>
                  <a:srgbClr val="000000"/>
                </a:solidFill>
                <a:latin typeface="Arial" panose="020B0604020202020204" pitchFamily="34" charset="0"/>
                <a:cs typeface="Arial" panose="020B0604020202020204" pitchFamily="34" charset="0"/>
              </a:rPr>
              <a:t>The report considers whether the financial statements give a true and fair view </a:t>
            </a:r>
            <a:r>
              <a:rPr lang="en-US" sz="2400" b="1" i="0" u="none" strike="noStrike" baseline="0" dirty="0">
                <a:solidFill>
                  <a:srgbClr val="FF0000"/>
                </a:solidFill>
                <a:latin typeface="Arial" panose="020B0604020202020204" pitchFamily="34" charset="0"/>
                <a:cs typeface="Arial" panose="020B0604020202020204" pitchFamily="34" charset="0"/>
              </a:rPr>
              <a:t>in all material respects</a:t>
            </a:r>
            <a:r>
              <a:rPr lang="en-US" sz="2400" b="0" i="0" u="none" strike="noStrike" baseline="0" dirty="0">
                <a:solidFill>
                  <a:srgbClr val="000000"/>
                </a:solidFill>
                <a:latin typeface="Arial" panose="020B0604020202020204" pitchFamily="34" charset="0"/>
                <a:cs typeface="Arial" panose="020B0604020202020204" pitchFamily="34" charset="0"/>
              </a:rPr>
              <a:t>. The concept of materiality is applied in reaching an audit opinion.</a:t>
            </a:r>
          </a:p>
        </p:txBody>
      </p:sp>
    </p:spTree>
    <p:extLst>
      <p:ext uri="{BB962C8B-B14F-4D97-AF65-F5344CB8AC3E}">
        <p14:creationId xmlns:p14="http://schemas.microsoft.com/office/powerpoint/2010/main" val="1220501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62545"/>
            <a:ext cx="8352430" cy="1323439"/>
          </a:xfrm>
          <a:prstGeom prst="rect">
            <a:avLst/>
          </a:prstGeom>
          <a:noFill/>
        </p:spPr>
        <p:txBody>
          <a:bodyPr wrap="square" rtlCol="0">
            <a:spAutoFit/>
          </a:bodyPr>
          <a:lstStyle/>
          <a:p>
            <a:pPr algn="ctr"/>
            <a:r>
              <a:rPr lang="en-US" sz="4000" b="1" dirty="0">
                <a:solidFill>
                  <a:schemeClr val="accent6">
                    <a:lumMod val="50000"/>
                  </a:schemeClr>
                </a:solidFill>
              </a:rPr>
              <a:t>The audit report: independence, materiality and true and fair</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262833" y="1363176"/>
            <a:ext cx="8598375" cy="5447645"/>
          </a:xfrm>
          <a:prstGeom prst="rect">
            <a:avLst/>
          </a:prstGeom>
          <a:noFill/>
        </p:spPr>
        <p:txBody>
          <a:bodyPr wrap="square" rtlCol="0">
            <a:spAutoFit/>
          </a:bodyPr>
          <a:lstStyle/>
          <a:p>
            <a:pPr algn="just"/>
            <a:r>
              <a:rPr lang="en-US" sz="2800" b="0" i="0" u="none" strike="noStrike" baseline="0" dirty="0">
                <a:solidFill>
                  <a:srgbClr val="4F6228"/>
                </a:solidFill>
                <a:latin typeface="Franklin Gothic Medium" panose="020B0603020102020204" pitchFamily="34" charset="0"/>
              </a:rPr>
              <a:t>Independence of the auditor</a:t>
            </a:r>
          </a:p>
          <a:p>
            <a:pPr algn="just"/>
            <a:r>
              <a:rPr lang="en-US" sz="2800" b="0" i="0" u="none" strike="noStrike" baseline="0" dirty="0">
                <a:solidFill>
                  <a:srgbClr val="000000"/>
                </a:solidFill>
                <a:latin typeface="Arial" panose="020B0604020202020204" pitchFamily="34" charset="0"/>
              </a:rPr>
              <a:t>The external auditor must be </a:t>
            </a:r>
            <a:r>
              <a:rPr lang="en-US" sz="2800" b="1" i="0" u="none" strike="noStrike" baseline="0" dirty="0">
                <a:solidFill>
                  <a:srgbClr val="000000"/>
                </a:solidFill>
                <a:latin typeface="Arial" panose="020B0604020202020204" pitchFamily="34" charset="0"/>
              </a:rPr>
              <a:t>independent </a:t>
            </a:r>
            <a:r>
              <a:rPr lang="en-US" sz="2800" b="0" i="0" u="none" strike="noStrike" baseline="0" dirty="0">
                <a:solidFill>
                  <a:srgbClr val="000000"/>
                </a:solidFill>
                <a:latin typeface="Arial" panose="020B0604020202020204" pitchFamily="34" charset="0"/>
              </a:rPr>
              <a:t>from the directors; otherwise his report will have little value. If he is not independent, his opinion is likely to be influenced by the directors.</a:t>
            </a:r>
          </a:p>
          <a:p>
            <a:pPr algn="just"/>
            <a:endParaRPr lang="en-US" sz="2800" dirty="0">
              <a:solidFill>
                <a:srgbClr val="000000"/>
              </a:solidFill>
              <a:latin typeface="Arial" panose="020B0604020202020204" pitchFamily="34" charset="0"/>
              <a:cs typeface="Arial" panose="020B0604020202020204" pitchFamily="34" charset="0"/>
            </a:endParaRPr>
          </a:p>
          <a:p>
            <a:pPr algn="just"/>
            <a:r>
              <a:rPr lang="en-US" sz="2800" b="0" i="0" u="none" strike="noStrike" baseline="0" dirty="0">
                <a:solidFill>
                  <a:srgbClr val="4F6228"/>
                </a:solidFill>
                <a:latin typeface="Franklin Gothic Medium" panose="020B0603020102020204" pitchFamily="34" charset="0"/>
              </a:rPr>
              <a:t>True and fair view (fair presentation)</a:t>
            </a:r>
          </a:p>
          <a:p>
            <a:pPr algn="just"/>
            <a:r>
              <a:rPr lang="en-US" sz="2800" b="0" i="0" u="none" strike="noStrike" baseline="0" dirty="0">
                <a:solidFill>
                  <a:srgbClr val="000000"/>
                </a:solidFill>
                <a:latin typeface="Arial" panose="020B0604020202020204" pitchFamily="34" charset="0"/>
              </a:rPr>
              <a:t>The auditor reports on whether (or not) the financial statements </a:t>
            </a:r>
            <a:r>
              <a:rPr lang="en-US" sz="2800" b="1" i="0" u="none" strike="noStrike" baseline="0" dirty="0">
                <a:solidFill>
                  <a:srgbClr val="000000"/>
                </a:solidFill>
                <a:latin typeface="Arial" panose="020B0604020202020204" pitchFamily="34" charset="0"/>
              </a:rPr>
              <a:t>give a true and fair view, </a:t>
            </a:r>
            <a:r>
              <a:rPr lang="en-US" sz="2800" b="0" i="0" u="none" strike="noStrike" baseline="0" dirty="0">
                <a:solidFill>
                  <a:srgbClr val="000000"/>
                </a:solidFill>
                <a:latin typeface="Arial" panose="020B0604020202020204" pitchFamily="34" charset="0"/>
              </a:rPr>
              <a:t>or </a:t>
            </a:r>
            <a:r>
              <a:rPr lang="en-US" sz="2800" b="1" i="0" u="none" strike="noStrike" baseline="0" dirty="0">
                <a:solidFill>
                  <a:srgbClr val="000000"/>
                </a:solidFill>
                <a:latin typeface="Arial" panose="020B0604020202020204" pitchFamily="34" charset="0"/>
              </a:rPr>
              <a:t>present fairly</a:t>
            </a:r>
            <a:r>
              <a:rPr lang="en-US" sz="2800" b="0" i="0" u="none" strike="noStrike" baseline="0" dirty="0">
                <a:solidFill>
                  <a:srgbClr val="000000"/>
                </a:solidFill>
                <a:latin typeface="Arial" panose="020B0604020202020204" pitchFamily="34" charset="0"/>
              </a:rPr>
              <a:t>, the position of the entity as at the end of the financial period and the performance of the entity during the period</a:t>
            </a:r>
            <a:endParaRPr lang="en-US" sz="2800" b="0" i="0" u="none" strike="noStrike" baseline="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37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08778" y="-62545"/>
            <a:ext cx="8352430" cy="1323439"/>
          </a:xfrm>
          <a:prstGeom prst="rect">
            <a:avLst/>
          </a:prstGeom>
          <a:noFill/>
        </p:spPr>
        <p:txBody>
          <a:bodyPr wrap="square" rtlCol="0">
            <a:spAutoFit/>
          </a:bodyPr>
          <a:lstStyle/>
          <a:p>
            <a:pPr algn="ctr"/>
            <a:r>
              <a:rPr lang="en-US" sz="4000" b="1" dirty="0">
                <a:solidFill>
                  <a:schemeClr val="accent6">
                    <a:lumMod val="50000"/>
                  </a:schemeClr>
                </a:solidFill>
              </a:rPr>
              <a:t>The audit report: independence, materiality and true and fair</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262833" y="1363176"/>
            <a:ext cx="8598375" cy="5629426"/>
          </a:xfrm>
          <a:prstGeom prst="rect">
            <a:avLst/>
          </a:prstGeom>
          <a:noFill/>
        </p:spPr>
        <p:txBody>
          <a:bodyPr wrap="square" rtlCol="0">
            <a:spAutoFit/>
          </a:bodyPr>
          <a:lstStyle/>
          <a:p>
            <a:pPr algn="just"/>
            <a:r>
              <a:rPr lang="en-US" sz="2400" b="0" i="0" u="none" strike="noStrike" baseline="0" dirty="0">
                <a:solidFill>
                  <a:srgbClr val="4F6228"/>
                </a:solidFill>
                <a:latin typeface="Franklin Gothic Medium" panose="020B0603020102020204" pitchFamily="34" charset="0"/>
              </a:rPr>
              <a:t>Materiality concept</a:t>
            </a:r>
          </a:p>
          <a:p>
            <a:pPr algn="just">
              <a:lnSpc>
                <a:spcPct val="150000"/>
              </a:lnSpc>
            </a:pPr>
            <a:r>
              <a:rPr lang="en-US" sz="2800" b="0" i="0" u="none" strike="noStrike" baseline="0" dirty="0">
                <a:solidFill>
                  <a:srgbClr val="000000"/>
                </a:solidFill>
                <a:latin typeface="Arial" panose="020B0604020202020204" pitchFamily="34" charset="0"/>
              </a:rPr>
              <a:t>The auditor reports in accordance with the concept of </a:t>
            </a:r>
            <a:r>
              <a:rPr lang="en-US" sz="2800" b="1" i="0" u="none" strike="noStrike" baseline="0" dirty="0">
                <a:solidFill>
                  <a:srgbClr val="000000"/>
                </a:solidFill>
                <a:latin typeface="Arial" panose="020B0604020202020204" pitchFamily="34" charset="0"/>
              </a:rPr>
              <a:t>materiality</a:t>
            </a:r>
            <a:r>
              <a:rPr lang="en-US" sz="2800" b="0" i="0" u="none" strike="noStrike" baseline="0" dirty="0">
                <a:solidFill>
                  <a:srgbClr val="000000"/>
                </a:solidFill>
                <a:latin typeface="Arial" panose="020B0604020202020204" pitchFamily="34" charset="0"/>
              </a:rPr>
              <a:t>. He gives an opinion on whether the financial statements present fairly </a:t>
            </a:r>
            <a:r>
              <a:rPr lang="en-US" sz="2800" b="1" i="0" u="none" strike="noStrike" baseline="0" dirty="0">
                <a:solidFill>
                  <a:srgbClr val="000000"/>
                </a:solidFill>
                <a:latin typeface="Arial" panose="020B0604020202020204" pitchFamily="34" charset="0"/>
              </a:rPr>
              <a:t>in all material respects </a:t>
            </a:r>
            <a:r>
              <a:rPr lang="en-US" sz="2800" b="0" i="0" u="none" strike="noStrike" baseline="0" dirty="0">
                <a:solidFill>
                  <a:srgbClr val="000000"/>
                </a:solidFill>
                <a:latin typeface="Arial" panose="020B0604020202020204" pitchFamily="34" charset="0"/>
              </a:rPr>
              <a:t>the financial position and performance of the entity. Information is material if, on the basis of the financial statements, </a:t>
            </a:r>
            <a:r>
              <a:rPr lang="en-US" sz="2800" b="0" i="1" u="none" strike="noStrike" baseline="0" dirty="0">
                <a:solidFill>
                  <a:srgbClr val="FF0000"/>
                </a:solidFill>
                <a:latin typeface="Arial" panose="020B0604020202020204" pitchFamily="34" charset="0"/>
              </a:rPr>
              <a:t>it could influence the economic decisions of users </a:t>
            </a:r>
            <a:r>
              <a:rPr lang="en-US" sz="2800" b="0" i="0" u="none" strike="noStrike" baseline="0" dirty="0">
                <a:solidFill>
                  <a:srgbClr val="000000"/>
                </a:solidFill>
                <a:latin typeface="Arial" panose="020B0604020202020204" pitchFamily="34" charset="0"/>
              </a:rPr>
              <a:t>should it be omitted or misstated.</a:t>
            </a:r>
            <a:endParaRPr lang="en-US" sz="3600" b="0" i="0" u="none" strike="noStrike" baseline="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1951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707886"/>
          </a:xfrm>
          <a:prstGeom prst="rect">
            <a:avLst/>
          </a:prstGeom>
          <a:noFill/>
        </p:spPr>
        <p:txBody>
          <a:bodyPr wrap="square" rtlCol="0">
            <a:spAutoFit/>
          </a:bodyPr>
          <a:lstStyle/>
          <a:p>
            <a:pPr algn="ctr"/>
            <a:r>
              <a:rPr lang="en-US" sz="4000" b="1" dirty="0">
                <a:solidFill>
                  <a:schemeClr val="accent6">
                    <a:lumMod val="50000"/>
                  </a:schemeClr>
                </a:solidFill>
              </a:rPr>
              <a:t>Objectives of auditor</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7ABF9EF-C25E-4E80-9FDA-5D66BB21AD0D}"/>
              </a:ext>
            </a:extLst>
          </p:cNvPr>
          <p:cNvSpPr txBox="1"/>
          <p:nvPr/>
        </p:nvSpPr>
        <p:spPr>
          <a:xfrm>
            <a:off x="3530219" y="1332959"/>
            <a:ext cx="8007928" cy="4862870"/>
          </a:xfrm>
          <a:prstGeom prst="rect">
            <a:avLst/>
          </a:prstGeom>
          <a:noFill/>
        </p:spPr>
        <p:txBody>
          <a:bodyPr wrap="square">
            <a:spAutoFit/>
          </a:bodyPr>
          <a:lstStyle/>
          <a:p>
            <a:pPr algn="just"/>
            <a:r>
              <a:rPr lang="en-US" sz="2400" b="0" i="0" u="none" strike="noStrike" baseline="0" dirty="0">
                <a:solidFill>
                  <a:srgbClr val="000000"/>
                </a:solidFill>
                <a:latin typeface="Arial" panose="020B0604020202020204" pitchFamily="34" charset="0"/>
              </a:rPr>
              <a:t>The </a:t>
            </a:r>
            <a:r>
              <a:rPr lang="en-US" sz="2400" b="1" i="0" u="none" strike="noStrike" baseline="0" dirty="0">
                <a:solidFill>
                  <a:srgbClr val="000000"/>
                </a:solidFill>
                <a:latin typeface="Arial" panose="020B0604020202020204" pitchFamily="34" charset="0"/>
              </a:rPr>
              <a:t>objectives </a:t>
            </a:r>
            <a:r>
              <a:rPr lang="en-US" sz="2400" b="0" i="0" u="none" strike="noStrike" baseline="0" dirty="0">
                <a:solidFill>
                  <a:srgbClr val="000000"/>
                </a:solidFill>
                <a:latin typeface="Arial" panose="020B0604020202020204" pitchFamily="34" charset="0"/>
              </a:rPr>
              <a:t>of the auditor are:</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to obtain </a:t>
            </a:r>
            <a:r>
              <a:rPr lang="en-US" sz="2400" b="1" i="0" u="none" strike="noStrike" baseline="0" dirty="0">
                <a:solidFill>
                  <a:srgbClr val="FF0000"/>
                </a:solidFill>
                <a:latin typeface="Arial" panose="020B0604020202020204" pitchFamily="34" charset="0"/>
              </a:rPr>
              <a:t>reasonable assurance </a:t>
            </a:r>
            <a:r>
              <a:rPr lang="en-US" sz="2400" b="0" i="0" u="none" strike="noStrike" baseline="0" dirty="0">
                <a:solidFill>
                  <a:srgbClr val="000000"/>
                </a:solidFill>
                <a:latin typeface="Arial" panose="020B0604020202020204" pitchFamily="34" charset="0"/>
              </a:rPr>
              <a:t>about whether the financial statements as a whole are </a:t>
            </a:r>
            <a:r>
              <a:rPr lang="en-US" sz="2400" b="1" i="0" u="none" strike="noStrike" baseline="0" dirty="0">
                <a:solidFill>
                  <a:srgbClr val="FF0000"/>
                </a:solidFill>
                <a:latin typeface="Arial" panose="020B0604020202020204" pitchFamily="34" charset="0"/>
              </a:rPr>
              <a:t>free from material misstatement</a:t>
            </a:r>
            <a:r>
              <a:rPr lang="en-US" sz="2400" b="0" i="0" u="none" strike="noStrike" baseline="0" dirty="0">
                <a:solidFill>
                  <a:srgbClr val="000000"/>
                </a:solidFill>
                <a:latin typeface="Arial" panose="020B0604020202020204" pitchFamily="34" charset="0"/>
              </a:rPr>
              <a:t>, whether due to fraud or error, thereby enabling the auditor to </a:t>
            </a:r>
            <a:r>
              <a:rPr lang="en-US" sz="2400" b="1" i="0" u="none" strike="noStrike" baseline="0" dirty="0">
                <a:solidFill>
                  <a:srgbClr val="FF0000"/>
                </a:solidFill>
                <a:latin typeface="Arial" panose="020B0604020202020204" pitchFamily="34" charset="0"/>
              </a:rPr>
              <a:t>express an opinion </a:t>
            </a:r>
            <a:r>
              <a:rPr lang="en-US" sz="2400" b="0" i="0" u="none" strike="noStrike" baseline="0" dirty="0">
                <a:solidFill>
                  <a:srgbClr val="000000"/>
                </a:solidFill>
                <a:latin typeface="Arial" panose="020B0604020202020204" pitchFamily="34" charset="0"/>
              </a:rPr>
              <a:t>on whether the financial statements are prepared, in all material respects, in accordance with the </a:t>
            </a:r>
            <a:r>
              <a:rPr lang="en-US" sz="2400" b="1" i="0" u="none" strike="noStrike" baseline="0" dirty="0">
                <a:solidFill>
                  <a:srgbClr val="FF0000"/>
                </a:solidFill>
                <a:latin typeface="Arial" panose="020B0604020202020204" pitchFamily="34" charset="0"/>
              </a:rPr>
              <a:t>applicable financial reporting framework</a:t>
            </a:r>
            <a:r>
              <a:rPr lang="en-US" sz="2400" b="0" i="0" u="none" strike="noStrike" baseline="0" dirty="0">
                <a:solidFill>
                  <a:srgbClr val="000000"/>
                </a:solidFill>
                <a:latin typeface="Arial" panose="020B0604020202020204" pitchFamily="34" charset="0"/>
              </a:rPr>
              <a:t>.</a:t>
            </a:r>
          </a:p>
          <a:p>
            <a:pPr algn="just"/>
            <a:endParaRPr lang="en-US" sz="2400" b="0" i="0" u="none" strike="noStrike" baseline="0" dirty="0">
              <a:solidFill>
                <a:srgbClr val="000000"/>
              </a:solidFill>
              <a:latin typeface="Arial" panose="020B0604020202020204" pitchFamily="34" charset="0"/>
            </a:endParaRPr>
          </a:p>
          <a:p>
            <a:pPr algn="just"/>
            <a:r>
              <a:rPr lang="en-US" sz="2400" b="0" i="0" u="none" strike="noStrike" baseline="0" dirty="0">
                <a:solidFill>
                  <a:srgbClr val="4F6228"/>
                </a:solidFill>
                <a:latin typeface="Wingdings" panose="05000000000000000000" pitchFamily="2" charset="2"/>
              </a:rPr>
              <a:t></a:t>
            </a:r>
            <a:r>
              <a:rPr lang="en-US" sz="2400" b="0" i="0" u="none" strike="noStrike" baseline="0" dirty="0">
                <a:solidFill>
                  <a:srgbClr val="000000"/>
                </a:solidFill>
                <a:latin typeface="Arial" panose="020B0604020202020204" pitchFamily="34" charset="0"/>
              </a:rPr>
              <a:t>to </a:t>
            </a:r>
            <a:r>
              <a:rPr lang="en-US" sz="2400" b="1" i="0" u="none" strike="noStrike" baseline="0" dirty="0">
                <a:solidFill>
                  <a:srgbClr val="FF0000"/>
                </a:solidFill>
                <a:latin typeface="Arial" panose="020B0604020202020204" pitchFamily="34" charset="0"/>
              </a:rPr>
              <a:t>report on the financial statements</a:t>
            </a:r>
            <a:r>
              <a:rPr lang="en-US" sz="2400" b="0" i="0" u="none" strike="noStrike" baseline="0" dirty="0">
                <a:solidFill>
                  <a:srgbClr val="000000"/>
                </a:solidFill>
                <a:latin typeface="Arial" panose="020B0604020202020204" pitchFamily="34" charset="0"/>
              </a:rPr>
              <a:t>, and communicate as required by the ISAs, in accordance with the auditor‘s findings.</a:t>
            </a:r>
            <a:endParaRPr lang="en-US" sz="2400" dirty="0"/>
          </a:p>
        </p:txBody>
      </p:sp>
    </p:spTree>
    <p:extLst>
      <p:ext uri="{BB962C8B-B14F-4D97-AF65-F5344CB8AC3E}">
        <p14:creationId xmlns:p14="http://schemas.microsoft.com/office/powerpoint/2010/main" val="1428944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707886"/>
          </a:xfrm>
          <a:prstGeom prst="rect">
            <a:avLst/>
          </a:prstGeom>
          <a:noFill/>
        </p:spPr>
        <p:txBody>
          <a:bodyPr wrap="square" rtlCol="0">
            <a:spAutoFit/>
          </a:bodyPr>
          <a:lstStyle/>
          <a:p>
            <a:pPr algn="ctr"/>
            <a:r>
              <a:rPr lang="en-US" sz="4000" b="1" dirty="0">
                <a:solidFill>
                  <a:schemeClr val="accent6">
                    <a:lumMod val="50000"/>
                  </a:schemeClr>
                </a:solidFill>
              </a:rPr>
              <a:t>Assurance</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7ABF9EF-C25E-4E80-9FDA-5D66BB21AD0D}"/>
              </a:ext>
            </a:extLst>
          </p:cNvPr>
          <p:cNvSpPr txBox="1"/>
          <p:nvPr/>
        </p:nvSpPr>
        <p:spPr>
          <a:xfrm>
            <a:off x="3412455" y="1035630"/>
            <a:ext cx="8007928" cy="5693866"/>
          </a:xfrm>
          <a:prstGeom prst="rect">
            <a:avLst/>
          </a:prstGeom>
          <a:noFill/>
        </p:spPr>
        <p:txBody>
          <a:bodyPr wrap="square">
            <a:spAutoFit/>
          </a:bodyPr>
          <a:lstStyle/>
          <a:p>
            <a:pPr algn="just"/>
            <a:r>
              <a:rPr lang="en-US" b="1" i="0" u="none" strike="noStrike" baseline="0" dirty="0">
                <a:latin typeface="Arial" panose="020B0604020202020204" pitchFamily="34" charset="0"/>
              </a:rPr>
              <a:t>Assurance</a:t>
            </a:r>
            <a:r>
              <a:rPr lang="en-US" b="0" i="0" u="none" strike="noStrike" baseline="0" dirty="0">
                <a:latin typeface="Arial" panose="020B0604020202020204" pitchFamily="34" charset="0"/>
              </a:rPr>
              <a:t>‘ means confidence. In an assurance engagement, an assurance firm‘ is engaged by one party to give an opinion on a piece of information that has been prepared by another party.</a:t>
            </a:r>
          </a:p>
          <a:p>
            <a:pPr algn="just"/>
            <a:endParaRPr lang="en-US" sz="2000" dirty="0">
              <a:solidFill>
                <a:schemeClr val="accent6">
                  <a:lumMod val="50000"/>
                </a:schemeClr>
              </a:solidFill>
              <a:latin typeface="Arial" panose="020B0604020202020204" pitchFamily="34" charset="0"/>
            </a:endParaRPr>
          </a:p>
          <a:p>
            <a:pPr algn="just"/>
            <a:r>
              <a:rPr lang="en-US" sz="2000" b="0" i="0" u="none" strike="noStrike" baseline="0" dirty="0">
                <a:solidFill>
                  <a:schemeClr val="accent6">
                    <a:lumMod val="50000"/>
                  </a:schemeClr>
                </a:solidFill>
                <a:latin typeface="Franklin Gothic Medium" panose="020B0603020102020204" pitchFamily="34" charset="0"/>
              </a:rPr>
              <a:t>Levels of assurance:</a:t>
            </a:r>
          </a:p>
          <a:p>
            <a:pPr algn="just"/>
            <a:r>
              <a:rPr lang="en-US" b="0" i="0" u="none" strike="noStrike" baseline="0" dirty="0">
                <a:solidFill>
                  <a:srgbClr val="000000"/>
                </a:solidFill>
                <a:latin typeface="Arial" panose="020B0604020202020204" pitchFamily="34" charset="0"/>
              </a:rPr>
              <a:t>The degree of assurance that can be provided about the reliability of the financial statements of a company will depend on:</a:t>
            </a:r>
          </a:p>
          <a:p>
            <a:pPr algn="just"/>
            <a:r>
              <a:rPr lang="en-US" b="0" i="0" u="none" strike="noStrike" baseline="0" dirty="0">
                <a:solidFill>
                  <a:srgbClr val="4F6228"/>
                </a:solidFill>
                <a:latin typeface="Wingdings" panose="05000000000000000000" pitchFamily="2" charset="2"/>
              </a:rPr>
              <a:t> </a:t>
            </a:r>
            <a:r>
              <a:rPr lang="en-US" b="0" i="0" u="none" strike="noStrike" baseline="0" dirty="0">
                <a:solidFill>
                  <a:srgbClr val="000000"/>
                </a:solidFill>
                <a:latin typeface="Arial" panose="020B0604020202020204" pitchFamily="34" charset="0"/>
              </a:rPr>
              <a:t>the amount of work performed in carrying out the assurance process</a:t>
            </a:r>
          </a:p>
          <a:p>
            <a:pPr marL="285750" indent="-285750" algn="just">
              <a:buFont typeface="Wingdings" panose="05000000000000000000" pitchFamily="2" charset="2"/>
              <a:buChar char="q"/>
            </a:pPr>
            <a:r>
              <a:rPr lang="en-US" b="0" i="0" u="none" strike="noStrike" baseline="0" dirty="0">
                <a:solidFill>
                  <a:srgbClr val="000000"/>
                </a:solidFill>
                <a:latin typeface="Arial" panose="020B0604020202020204" pitchFamily="34" charset="0"/>
              </a:rPr>
              <a:t>   the results of that work.</a:t>
            </a:r>
          </a:p>
          <a:p>
            <a:pPr algn="just"/>
            <a:endParaRPr lang="en-US" b="0" i="0" u="none" strike="noStrike" baseline="0" dirty="0">
              <a:solidFill>
                <a:srgbClr val="000000"/>
              </a:solidFill>
              <a:latin typeface="Arial" panose="020B0604020202020204" pitchFamily="34" charset="0"/>
            </a:endParaRPr>
          </a:p>
          <a:p>
            <a:pPr algn="just"/>
            <a:r>
              <a:rPr lang="en-US" b="0" i="0" u="none" strike="noStrike" baseline="0" dirty="0">
                <a:solidFill>
                  <a:srgbClr val="000000"/>
                </a:solidFill>
                <a:latin typeface="Arial" panose="020B0604020202020204" pitchFamily="34" charset="0"/>
              </a:rPr>
              <a:t>The resulting assurance falls into one of two categories:</a:t>
            </a:r>
          </a:p>
          <a:p>
            <a:pPr algn="just"/>
            <a:endParaRPr lang="en-US"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b="1" i="0" u="none" strike="noStrike" baseline="0" dirty="0">
                <a:solidFill>
                  <a:srgbClr val="000000"/>
                </a:solidFill>
                <a:latin typeface="Arial" panose="020B0604020202020204" pitchFamily="34" charset="0"/>
              </a:rPr>
              <a:t>Reasonable Assurance </a:t>
            </a:r>
            <a:r>
              <a:rPr lang="en-US" b="0" i="0" u="none" strike="noStrike" baseline="0" dirty="0">
                <a:solidFill>
                  <a:srgbClr val="000000"/>
                </a:solidFill>
                <a:latin typeface="Arial" panose="020B0604020202020204" pitchFamily="34" charset="0"/>
              </a:rPr>
              <a:t>– A </a:t>
            </a:r>
            <a:r>
              <a:rPr lang="en-US" b="1" i="0" u="none" strike="noStrike" baseline="0" dirty="0">
                <a:solidFill>
                  <a:srgbClr val="000000"/>
                </a:solidFill>
                <a:latin typeface="Arial" panose="020B0604020202020204" pitchFamily="34" charset="0"/>
              </a:rPr>
              <a:t>high (but not absolute) </a:t>
            </a:r>
            <a:r>
              <a:rPr lang="en-US" b="0" i="0" u="none" strike="noStrike" baseline="0" dirty="0">
                <a:solidFill>
                  <a:srgbClr val="000000"/>
                </a:solidFill>
                <a:latin typeface="Arial" panose="020B0604020202020204" pitchFamily="34" charset="0"/>
              </a:rPr>
              <a:t>level of assurance provided by the practitioner‘s conclusion expressed in a </a:t>
            </a:r>
            <a:r>
              <a:rPr lang="en-US" b="1" i="0" u="none" strike="noStrike" baseline="0" dirty="0">
                <a:solidFill>
                  <a:srgbClr val="000000"/>
                </a:solidFill>
                <a:latin typeface="Arial" panose="020B0604020202020204" pitchFamily="34" charset="0"/>
              </a:rPr>
              <a:t>positive form</a:t>
            </a:r>
            <a:r>
              <a:rPr lang="en-US" b="0" i="0" u="none" strike="noStrike" baseline="0" dirty="0">
                <a:solidFill>
                  <a:srgbClr val="000000"/>
                </a:solidFill>
                <a:latin typeface="Arial" panose="020B0604020202020204" pitchFamily="34" charset="0"/>
              </a:rPr>
              <a:t>. E.g. ―</a:t>
            </a:r>
            <a:r>
              <a:rPr lang="en-US" b="0" i="1" u="none" strike="noStrike" baseline="0" dirty="0">
                <a:solidFill>
                  <a:srgbClr val="000000"/>
                </a:solidFill>
                <a:latin typeface="Arial" panose="020B0604020202020204" pitchFamily="34" charset="0"/>
              </a:rPr>
              <a:t>In our opinion, the accounts are true and fair</a:t>
            </a:r>
            <a:r>
              <a:rPr lang="en-US" dirty="0">
                <a:solidFill>
                  <a:srgbClr val="000000"/>
                </a:solidFill>
                <a:latin typeface="Arial" panose="020B0604020202020204" pitchFamily="34" charset="0"/>
              </a:rPr>
              <a:t> </a:t>
            </a:r>
            <a:r>
              <a:rPr lang="en-US" b="0" i="0" u="none" strike="noStrike" baseline="0" dirty="0">
                <a:solidFill>
                  <a:srgbClr val="000000"/>
                </a:solidFill>
                <a:latin typeface="Arial" panose="020B0604020202020204" pitchFamily="34" charset="0"/>
              </a:rPr>
              <a:t>. </a:t>
            </a:r>
          </a:p>
          <a:p>
            <a:pPr algn="just"/>
            <a:endParaRPr lang="en-US" b="0" i="0" u="none" strike="noStrike" baseline="0" dirty="0">
              <a:solidFill>
                <a:srgbClr val="000000"/>
              </a:solidFill>
              <a:latin typeface="Arial" panose="020B0604020202020204" pitchFamily="34" charset="0"/>
            </a:endParaRPr>
          </a:p>
          <a:p>
            <a:pPr algn="just"/>
            <a:r>
              <a:rPr lang="en-US" b="0" i="0" u="none" strike="noStrike" baseline="0" dirty="0">
                <a:solidFill>
                  <a:srgbClr val="4F6228"/>
                </a:solidFill>
                <a:latin typeface="Wingdings" panose="05000000000000000000" pitchFamily="2" charset="2"/>
              </a:rPr>
              <a:t> </a:t>
            </a:r>
            <a:r>
              <a:rPr lang="en-US" b="1" i="0" u="none" strike="noStrike" baseline="0" dirty="0">
                <a:solidFill>
                  <a:srgbClr val="000000"/>
                </a:solidFill>
                <a:latin typeface="Arial" panose="020B0604020202020204" pitchFamily="34" charset="0"/>
              </a:rPr>
              <a:t>Limited Assurance </a:t>
            </a:r>
            <a:r>
              <a:rPr lang="en-US" b="0" i="0" u="none" strike="noStrike" baseline="0" dirty="0">
                <a:solidFill>
                  <a:srgbClr val="000000"/>
                </a:solidFill>
                <a:latin typeface="Arial" panose="020B0604020202020204" pitchFamily="34" charset="0"/>
              </a:rPr>
              <a:t>– A </a:t>
            </a:r>
            <a:r>
              <a:rPr lang="en-US" b="1" i="0" u="none" strike="noStrike" baseline="0" dirty="0">
                <a:solidFill>
                  <a:srgbClr val="000000"/>
                </a:solidFill>
                <a:latin typeface="Arial" panose="020B0604020202020204" pitchFamily="34" charset="0"/>
              </a:rPr>
              <a:t>moderate </a:t>
            </a:r>
            <a:r>
              <a:rPr lang="en-US" b="0" i="0" u="none" strike="noStrike" baseline="0" dirty="0">
                <a:solidFill>
                  <a:srgbClr val="000000"/>
                </a:solidFill>
                <a:latin typeface="Arial" panose="020B0604020202020204" pitchFamily="34" charset="0"/>
              </a:rPr>
              <a:t>level of assurance provided by the practitioner‘s conclusion expressed in a </a:t>
            </a:r>
            <a:r>
              <a:rPr lang="en-US" b="1" i="0" u="none" strike="noStrike" baseline="0" dirty="0">
                <a:solidFill>
                  <a:srgbClr val="000000"/>
                </a:solidFill>
                <a:latin typeface="Arial" panose="020B0604020202020204" pitchFamily="34" charset="0"/>
              </a:rPr>
              <a:t>negative form</a:t>
            </a:r>
            <a:r>
              <a:rPr lang="en-US" b="0" i="0" u="none" strike="noStrike" baseline="0" dirty="0">
                <a:solidFill>
                  <a:srgbClr val="000000"/>
                </a:solidFill>
                <a:latin typeface="Arial" panose="020B0604020202020204" pitchFamily="34" charset="0"/>
              </a:rPr>
              <a:t>. E.g. ―</a:t>
            </a:r>
            <a:r>
              <a:rPr lang="en-US" b="0" i="1" u="none" strike="noStrike" baseline="0" dirty="0">
                <a:solidFill>
                  <a:srgbClr val="000000"/>
                </a:solidFill>
                <a:latin typeface="Arial" panose="020B0604020202020204" pitchFamily="34" charset="0"/>
              </a:rPr>
              <a:t>Based on our review, nothing has come to our attention that causes us to believe that the accompanying financial statements do not give a true and fair view</a:t>
            </a:r>
            <a:endParaRPr lang="en-US" dirty="0"/>
          </a:p>
        </p:txBody>
      </p:sp>
    </p:spTree>
    <p:extLst>
      <p:ext uri="{BB962C8B-B14F-4D97-AF65-F5344CB8AC3E}">
        <p14:creationId xmlns:p14="http://schemas.microsoft.com/office/powerpoint/2010/main" val="2986164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1323439"/>
          </a:xfrm>
          <a:prstGeom prst="rect">
            <a:avLst/>
          </a:prstGeom>
          <a:noFill/>
        </p:spPr>
        <p:txBody>
          <a:bodyPr wrap="square" rtlCol="0">
            <a:spAutoFit/>
          </a:bodyPr>
          <a:lstStyle/>
          <a:p>
            <a:pPr algn="ctr"/>
            <a:r>
              <a:rPr lang="en-US" sz="4000" b="1" dirty="0">
                <a:solidFill>
                  <a:schemeClr val="accent6">
                    <a:lumMod val="50000"/>
                  </a:schemeClr>
                </a:solidFill>
              </a:rPr>
              <a:t>What is required of the auditor?</a:t>
            </a:r>
          </a:p>
          <a:p>
            <a:pPr algn="ctr"/>
            <a:endParaRPr lang="en-US" sz="4000" dirty="0"/>
          </a:p>
        </p:txBody>
      </p:sp>
      <p:sp>
        <p:nvSpPr>
          <p:cNvPr id="4" name="TextBox 3">
            <a:extLst>
              <a:ext uri="{FF2B5EF4-FFF2-40B4-BE49-F238E27FC236}">
                <a16:creationId xmlns:a16="http://schemas.microsoft.com/office/drawing/2014/main" id="{28BEC10E-4BC7-4077-A7D9-921956C3932C}"/>
              </a:ext>
            </a:extLst>
          </p:cNvPr>
          <p:cNvSpPr txBox="1"/>
          <p:nvPr/>
        </p:nvSpPr>
        <p:spPr>
          <a:xfrm>
            <a:off x="3355072" y="2022341"/>
            <a:ext cx="8352430" cy="4647426"/>
          </a:xfrm>
          <a:prstGeom prst="rect">
            <a:avLst/>
          </a:prstGeom>
          <a:noFill/>
        </p:spPr>
        <p:txBody>
          <a:bodyPr wrap="square" rtlCol="0">
            <a:spAutoFit/>
          </a:bodyPr>
          <a:lstStyle/>
          <a:p>
            <a:pPr marL="342900" indent="-34290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comply with all </a:t>
            </a:r>
            <a:r>
              <a:rPr lang="en-US" sz="2400" b="1" i="0" u="none" strike="noStrike" baseline="0" dirty="0">
                <a:solidFill>
                  <a:srgbClr val="FF0000"/>
                </a:solidFill>
                <a:latin typeface="Arial" panose="020B0604020202020204" pitchFamily="34" charset="0"/>
              </a:rPr>
              <a:t>ISAs</a:t>
            </a:r>
            <a:r>
              <a:rPr lang="en-US" sz="2400" b="1" i="0" u="none" strike="noStrike" baseline="0" dirty="0">
                <a:solidFill>
                  <a:srgbClr val="000000"/>
                </a:solidFill>
                <a:latin typeface="Arial" panose="020B0604020202020204" pitchFamily="34" charset="0"/>
              </a:rPr>
              <a:t> </a:t>
            </a:r>
            <a:r>
              <a:rPr lang="en-US" sz="2400" b="0" i="0" u="none" strike="noStrike" baseline="0" dirty="0">
                <a:solidFill>
                  <a:srgbClr val="000000"/>
                </a:solidFill>
                <a:latin typeface="Arial" panose="020B0604020202020204" pitchFamily="34" charset="0"/>
              </a:rPr>
              <a:t>relevant to the audit</a:t>
            </a:r>
          </a:p>
          <a:p>
            <a:pPr marL="342900" indent="-342900" algn="just">
              <a:buFont typeface="Wingdings" panose="05000000000000000000" pitchFamily="2" charset="2"/>
              <a:buChar char="q"/>
            </a:pPr>
            <a:endParaRPr lang="en-US" sz="2400" b="0" i="0" u="none" strike="noStrike" baseline="0" dirty="0">
              <a:solidFill>
                <a:srgbClr val="000000"/>
              </a:solidFill>
              <a:latin typeface="Arial" panose="020B0604020202020204" pitchFamily="34" charset="0"/>
            </a:endParaRPr>
          </a:p>
          <a:p>
            <a:pPr marL="342900" indent="-34290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comply with relevant </a:t>
            </a:r>
            <a:r>
              <a:rPr lang="en-US" sz="2400" b="1" i="0" u="none" strike="noStrike" baseline="0" dirty="0">
                <a:solidFill>
                  <a:srgbClr val="FF0000"/>
                </a:solidFill>
                <a:latin typeface="Arial" panose="020B0604020202020204" pitchFamily="34" charset="0"/>
              </a:rPr>
              <a:t>ethical requirements</a:t>
            </a:r>
          </a:p>
          <a:p>
            <a:pPr marL="342900" indent="-342900" algn="just">
              <a:buFont typeface="Wingdings" panose="05000000000000000000" pitchFamily="2" charset="2"/>
              <a:buChar char="q"/>
            </a:pPr>
            <a:endParaRPr lang="en-US" sz="2400" b="1" i="0" u="none" strike="noStrike" baseline="0" dirty="0">
              <a:solidFill>
                <a:srgbClr val="000000"/>
              </a:solidFill>
              <a:latin typeface="Arial" panose="020B0604020202020204" pitchFamily="34" charset="0"/>
            </a:endParaRPr>
          </a:p>
          <a:p>
            <a:pPr marL="342900" indent="-34290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plan and perform an audit with *</a:t>
            </a:r>
            <a:r>
              <a:rPr lang="en-US" sz="2400" b="1" i="0" u="none" strike="noStrike" baseline="0" dirty="0">
                <a:solidFill>
                  <a:srgbClr val="FF0000"/>
                </a:solidFill>
                <a:latin typeface="Arial" panose="020B0604020202020204" pitchFamily="34" charset="0"/>
              </a:rPr>
              <a:t>professional </a:t>
            </a:r>
            <a:r>
              <a:rPr lang="en-US" sz="2400" b="1" i="0" u="none" strike="noStrike" baseline="0" dirty="0" err="1">
                <a:solidFill>
                  <a:srgbClr val="FF0000"/>
                </a:solidFill>
                <a:latin typeface="Arial" panose="020B0604020202020204" pitchFamily="34" charset="0"/>
              </a:rPr>
              <a:t>scepticism</a:t>
            </a:r>
            <a:endParaRPr lang="en-US" sz="2400" b="1" i="0" u="none" strike="noStrike" baseline="0" dirty="0">
              <a:solidFill>
                <a:srgbClr val="FF0000"/>
              </a:solidFill>
              <a:latin typeface="Arial" panose="020B0604020202020204" pitchFamily="34" charset="0"/>
            </a:endParaRPr>
          </a:p>
          <a:p>
            <a:pPr marL="342900" indent="-342900" algn="just">
              <a:buFont typeface="Wingdings" panose="05000000000000000000" pitchFamily="2" charset="2"/>
              <a:buChar char="q"/>
            </a:pPr>
            <a:endParaRPr lang="en-US" sz="2400" b="1" i="0" u="none" strike="noStrike" baseline="0" dirty="0">
              <a:solidFill>
                <a:srgbClr val="000000"/>
              </a:solidFill>
              <a:latin typeface="Arial" panose="020B0604020202020204" pitchFamily="34" charset="0"/>
            </a:endParaRPr>
          </a:p>
          <a:p>
            <a:pPr marL="342900" indent="-34290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exercise </a:t>
            </a:r>
            <a:r>
              <a:rPr lang="en-US" sz="2400" b="1" i="0" u="none" strike="noStrike" baseline="0" dirty="0">
                <a:solidFill>
                  <a:srgbClr val="FF0000"/>
                </a:solidFill>
                <a:latin typeface="Arial" panose="020B0604020202020204" pitchFamily="34" charset="0"/>
              </a:rPr>
              <a:t>professional judgement</a:t>
            </a:r>
            <a:r>
              <a:rPr lang="en-US" sz="2400" b="1" i="0" u="none" strike="noStrike" baseline="0" dirty="0">
                <a:solidFill>
                  <a:srgbClr val="000000"/>
                </a:solidFill>
                <a:latin typeface="Arial" panose="020B0604020202020204" pitchFamily="34" charset="0"/>
              </a:rPr>
              <a:t> </a:t>
            </a:r>
            <a:r>
              <a:rPr lang="en-US" sz="2400" b="0" i="0" u="none" strike="noStrike" baseline="0" dirty="0">
                <a:solidFill>
                  <a:srgbClr val="000000"/>
                </a:solidFill>
                <a:latin typeface="Arial" panose="020B0604020202020204" pitchFamily="34" charset="0"/>
              </a:rPr>
              <a:t>in planning and performing an audit</a:t>
            </a:r>
          </a:p>
          <a:p>
            <a:pPr marL="342900" indent="-342900" algn="just">
              <a:buFont typeface="Wingdings" panose="05000000000000000000" pitchFamily="2" charset="2"/>
              <a:buChar char="q"/>
            </a:pPr>
            <a:endParaRPr lang="en-US" sz="2400" b="0" i="0" u="none" strike="noStrike" baseline="0" dirty="0">
              <a:solidFill>
                <a:srgbClr val="000000"/>
              </a:solidFill>
              <a:latin typeface="Arial" panose="020B0604020202020204" pitchFamily="34" charset="0"/>
            </a:endParaRPr>
          </a:p>
          <a:p>
            <a:pPr marL="342900" indent="-34290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obtain </a:t>
            </a:r>
            <a:r>
              <a:rPr lang="en-US" sz="2400" b="1" i="0" u="none" strike="noStrike" baseline="0" dirty="0">
                <a:solidFill>
                  <a:srgbClr val="FF0000"/>
                </a:solidFill>
                <a:latin typeface="Arial" panose="020B0604020202020204" pitchFamily="34" charset="0"/>
              </a:rPr>
              <a:t>sufficient appropriate audit evidence</a:t>
            </a:r>
            <a:r>
              <a:rPr lang="en-US" sz="2400" b="1" i="0" u="none" strike="noStrike" baseline="0" dirty="0">
                <a:solidFill>
                  <a:srgbClr val="000000"/>
                </a:solidFill>
                <a:latin typeface="Arial" panose="020B0604020202020204" pitchFamily="34" charset="0"/>
              </a:rPr>
              <a:t> </a:t>
            </a:r>
            <a:r>
              <a:rPr lang="en-US" sz="2400" b="0" i="0" u="none" strike="noStrike" baseline="0" dirty="0">
                <a:solidFill>
                  <a:srgbClr val="000000"/>
                </a:solidFill>
                <a:latin typeface="Arial" panose="020B0604020202020204" pitchFamily="34" charset="0"/>
              </a:rPr>
              <a:t>to allow him to obtain reasonable assurance</a:t>
            </a:r>
          </a:p>
          <a:p>
            <a:pPr algn="just"/>
            <a:r>
              <a:rPr lang="en-US" sz="3200" dirty="0">
                <a:solidFill>
                  <a:schemeClr val="accent6">
                    <a:lumMod val="50000"/>
                  </a:schemeClr>
                </a:solidFill>
              </a:rPr>
              <a:t>	</a:t>
            </a:r>
          </a:p>
        </p:txBody>
      </p:sp>
    </p:spTree>
    <p:extLst>
      <p:ext uri="{BB962C8B-B14F-4D97-AF65-F5344CB8AC3E}">
        <p14:creationId xmlns:p14="http://schemas.microsoft.com/office/powerpoint/2010/main" val="242091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44074" y="92217"/>
            <a:ext cx="8352430" cy="1323439"/>
          </a:xfrm>
          <a:prstGeom prst="rect">
            <a:avLst/>
          </a:prstGeom>
          <a:noFill/>
        </p:spPr>
        <p:txBody>
          <a:bodyPr wrap="square" rtlCol="0">
            <a:spAutoFit/>
          </a:bodyPr>
          <a:lstStyle/>
          <a:p>
            <a:pPr algn="ctr"/>
            <a:r>
              <a:rPr lang="en-US" sz="4000" b="1" dirty="0">
                <a:solidFill>
                  <a:schemeClr val="accent6">
                    <a:lumMod val="50000"/>
                  </a:schemeClr>
                </a:solidFill>
              </a:rPr>
              <a:t>Important terms</a:t>
            </a:r>
          </a:p>
          <a:p>
            <a:pPr algn="ctr"/>
            <a:endParaRPr lang="en-US" sz="4000" dirty="0"/>
          </a:p>
        </p:txBody>
      </p:sp>
      <p:sp>
        <p:nvSpPr>
          <p:cNvPr id="4" name="TextBox 3">
            <a:extLst>
              <a:ext uri="{FF2B5EF4-FFF2-40B4-BE49-F238E27FC236}">
                <a16:creationId xmlns:a16="http://schemas.microsoft.com/office/drawing/2014/main" id="{28BEC10E-4BC7-4077-A7D9-921956C3932C}"/>
              </a:ext>
            </a:extLst>
          </p:cNvPr>
          <p:cNvSpPr txBox="1"/>
          <p:nvPr/>
        </p:nvSpPr>
        <p:spPr>
          <a:xfrm>
            <a:off x="3417417" y="1041023"/>
            <a:ext cx="8352430" cy="5816977"/>
          </a:xfrm>
          <a:prstGeom prst="rect">
            <a:avLst/>
          </a:prstGeom>
          <a:noFill/>
        </p:spPr>
        <p:txBody>
          <a:bodyPr wrap="square" rtlCol="0">
            <a:spAutoFit/>
          </a:bodyPr>
          <a:lstStyle/>
          <a:p>
            <a:pPr algn="just"/>
            <a:r>
              <a:rPr lang="en-US" sz="2000" b="1" i="0" u="none" strike="noStrike" baseline="0" dirty="0">
                <a:solidFill>
                  <a:srgbClr val="FF0000"/>
                </a:solidFill>
                <a:latin typeface="Arial" panose="020B0604020202020204" pitchFamily="34" charset="0"/>
              </a:rPr>
              <a:t>Professional skepticism –</a:t>
            </a:r>
            <a:r>
              <a:rPr lang="en-US" sz="2000" b="0" i="0" u="none" strike="noStrike" baseline="0" dirty="0">
                <a:latin typeface="Arial" panose="020B0604020202020204" pitchFamily="34" charset="0"/>
              </a:rPr>
              <a:t>An attitude that includes </a:t>
            </a:r>
            <a:r>
              <a:rPr lang="en-US" sz="2400" b="0" i="1" u="none" strike="noStrike" baseline="0" dirty="0">
                <a:solidFill>
                  <a:schemeClr val="accent6">
                    <a:lumMod val="75000"/>
                  </a:schemeClr>
                </a:solidFill>
                <a:latin typeface="Arial" panose="020B0604020202020204" pitchFamily="34" charset="0"/>
              </a:rPr>
              <a:t>a questioning mind</a:t>
            </a:r>
            <a:r>
              <a:rPr lang="en-US" sz="2000" b="0" i="0" u="none" strike="noStrike" baseline="0" dirty="0">
                <a:latin typeface="Arial" panose="020B0604020202020204" pitchFamily="34" charset="0"/>
              </a:rPr>
              <a:t>, being alert to conditions which may indicate possible misstatement due to error or fraud, and a critical assessment of audit evidence.</a:t>
            </a:r>
          </a:p>
          <a:p>
            <a:pPr algn="just"/>
            <a:endParaRPr lang="en-US" sz="2000" b="0" i="0" u="none" strike="noStrike" baseline="0" dirty="0">
              <a:latin typeface="Arial" panose="020B0604020202020204" pitchFamily="34" charset="0"/>
            </a:endParaRPr>
          </a:p>
          <a:p>
            <a:pPr algn="just"/>
            <a:r>
              <a:rPr lang="en-US" sz="2000" b="1" i="0" u="none" strike="noStrike" baseline="0" dirty="0">
                <a:solidFill>
                  <a:srgbClr val="FF0000"/>
                </a:solidFill>
                <a:latin typeface="Arial" panose="020B0604020202020204" pitchFamily="34" charset="0"/>
              </a:rPr>
              <a:t>Professional judgment – </a:t>
            </a:r>
            <a:r>
              <a:rPr lang="en-US" sz="2000" b="0" i="0" u="none" strike="noStrike" baseline="0" dirty="0">
                <a:latin typeface="Arial" panose="020B0604020202020204" pitchFamily="34" charset="0"/>
              </a:rPr>
              <a:t>The </a:t>
            </a:r>
            <a:r>
              <a:rPr lang="en-US" sz="2400" i="1" u="none" strike="noStrike" baseline="0" dirty="0">
                <a:solidFill>
                  <a:schemeClr val="accent6">
                    <a:lumMod val="75000"/>
                  </a:schemeClr>
                </a:solidFill>
                <a:latin typeface="Arial" panose="020B0604020202020204" pitchFamily="34" charset="0"/>
              </a:rPr>
              <a:t>application of relevant training, knowledge and experience</a:t>
            </a:r>
            <a:r>
              <a:rPr lang="en-US" sz="2000" b="0" i="0" u="none" strike="noStrike" baseline="0" dirty="0">
                <a:latin typeface="Arial" panose="020B0604020202020204" pitchFamily="34" charset="0"/>
              </a:rPr>
              <a:t>, within the context provided by auditing, accounting and ethical standards, in </a:t>
            </a:r>
            <a:r>
              <a:rPr lang="en-US" sz="2400" b="0" i="1" u="none" strike="noStrike" baseline="0" dirty="0">
                <a:solidFill>
                  <a:schemeClr val="accent6">
                    <a:lumMod val="75000"/>
                  </a:schemeClr>
                </a:solidFill>
                <a:latin typeface="Arial" panose="020B0604020202020204" pitchFamily="34" charset="0"/>
              </a:rPr>
              <a:t>making informed decisions</a:t>
            </a:r>
            <a:r>
              <a:rPr lang="en-US" sz="2000" b="0" i="0" u="none" strike="noStrike" baseline="0" dirty="0">
                <a:latin typeface="Arial" panose="020B0604020202020204" pitchFamily="34" charset="0"/>
              </a:rPr>
              <a:t> about the courses of action that are appropriate in the circumstances of the audit engagement.</a:t>
            </a:r>
          </a:p>
          <a:p>
            <a:pPr algn="just"/>
            <a:endParaRPr lang="en-US" sz="2000" b="1" i="0" u="none" strike="noStrike" baseline="0" dirty="0">
              <a:solidFill>
                <a:srgbClr val="FF0000"/>
              </a:solidFill>
              <a:latin typeface="Arial" panose="020B0604020202020204" pitchFamily="34" charset="0"/>
            </a:endParaRPr>
          </a:p>
          <a:p>
            <a:pPr algn="just"/>
            <a:r>
              <a:rPr lang="en-US" sz="2000" b="1" i="0" u="none" strike="noStrike" baseline="0" dirty="0">
                <a:solidFill>
                  <a:srgbClr val="FF0000"/>
                </a:solidFill>
                <a:latin typeface="Arial" panose="020B0604020202020204" pitchFamily="34" charset="0"/>
              </a:rPr>
              <a:t>Sufficient appropriate audit evidence- </a:t>
            </a:r>
            <a:r>
              <a:rPr lang="en-US" sz="2400" b="0" i="1" u="none" strike="noStrike" baseline="0" dirty="0">
                <a:solidFill>
                  <a:schemeClr val="accent6">
                    <a:lumMod val="75000"/>
                  </a:schemeClr>
                </a:solidFill>
                <a:latin typeface="Arial" panose="020B0604020202020204" pitchFamily="34" charset="0"/>
              </a:rPr>
              <a:t>Sufficiency</a:t>
            </a:r>
            <a:r>
              <a:rPr lang="en-US" sz="2000" b="0" i="0" u="none" strike="noStrike" baseline="0" dirty="0">
                <a:latin typeface="Arial" panose="020B0604020202020204" pitchFamily="34" charset="0"/>
              </a:rPr>
              <a:t> is the measure of the </a:t>
            </a:r>
            <a:r>
              <a:rPr lang="en-US" sz="2400" b="0" i="1" u="none" strike="noStrike" baseline="0" dirty="0">
                <a:solidFill>
                  <a:schemeClr val="accent6">
                    <a:lumMod val="75000"/>
                  </a:schemeClr>
                </a:solidFill>
                <a:latin typeface="Arial" panose="020B0604020202020204" pitchFamily="34" charset="0"/>
              </a:rPr>
              <a:t>quantity of audit evidence</a:t>
            </a:r>
            <a:r>
              <a:rPr lang="en-US" sz="2000" b="0" i="0" u="none" strike="noStrike" baseline="0" dirty="0">
                <a:latin typeface="Arial" panose="020B0604020202020204" pitchFamily="34" charset="0"/>
              </a:rPr>
              <a:t>. </a:t>
            </a:r>
            <a:r>
              <a:rPr lang="en-US" sz="2400" b="0" i="1" u="none" strike="noStrike" baseline="0" dirty="0">
                <a:solidFill>
                  <a:schemeClr val="accent6">
                    <a:lumMod val="75000"/>
                  </a:schemeClr>
                </a:solidFill>
                <a:latin typeface="Arial" panose="020B0604020202020204" pitchFamily="34" charset="0"/>
              </a:rPr>
              <a:t>Appropriateness</a:t>
            </a:r>
            <a:r>
              <a:rPr lang="en-US" sz="2000" b="0" i="0" u="none" strike="noStrike" baseline="0" dirty="0">
                <a:latin typeface="Arial" panose="020B0604020202020204" pitchFamily="34" charset="0"/>
              </a:rPr>
              <a:t> is the measure of the </a:t>
            </a:r>
            <a:r>
              <a:rPr lang="en-US" sz="2400" b="0" i="1" u="none" strike="noStrike" baseline="0" dirty="0">
                <a:solidFill>
                  <a:schemeClr val="accent6">
                    <a:lumMod val="75000"/>
                  </a:schemeClr>
                </a:solidFill>
                <a:latin typeface="Arial" panose="020B0604020202020204" pitchFamily="34" charset="0"/>
              </a:rPr>
              <a:t>quality of audit evidence</a:t>
            </a:r>
            <a:r>
              <a:rPr lang="en-US" sz="2000" b="0" i="0" u="none" strike="noStrike" baseline="0" dirty="0">
                <a:latin typeface="Arial" panose="020B0604020202020204" pitchFamily="34" charset="0"/>
              </a:rPr>
              <a:t> in terms of its relevance and reliability. The sufficiency and appropriateness of audit evidence are interrelated, obtaining more audit evidence may not compensate for its poor quality.</a:t>
            </a:r>
            <a:endParaRPr lang="en-US" sz="3600" dirty="0">
              <a:solidFill>
                <a:schemeClr val="accent6">
                  <a:lumMod val="50000"/>
                </a:schemeClr>
              </a:solidFill>
            </a:endParaRPr>
          </a:p>
        </p:txBody>
      </p:sp>
    </p:spTree>
    <p:extLst>
      <p:ext uri="{BB962C8B-B14F-4D97-AF65-F5344CB8AC3E}">
        <p14:creationId xmlns:p14="http://schemas.microsoft.com/office/powerpoint/2010/main" val="1119783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707886"/>
          </a:xfrm>
          <a:prstGeom prst="rect">
            <a:avLst/>
          </a:prstGeom>
          <a:noFill/>
        </p:spPr>
        <p:txBody>
          <a:bodyPr wrap="square" rtlCol="0">
            <a:spAutoFit/>
          </a:bodyPr>
          <a:lstStyle/>
          <a:p>
            <a:pPr algn="ctr"/>
            <a:r>
              <a:rPr lang="en-US" sz="4000" b="1" dirty="0">
                <a:solidFill>
                  <a:schemeClr val="accent6">
                    <a:lumMod val="50000"/>
                  </a:schemeClr>
                </a:solidFill>
              </a:rPr>
              <a:t>Scope of an audit</a:t>
            </a:r>
            <a:endParaRPr lang="en-US" sz="4000" dirty="0"/>
          </a:p>
        </p:txBody>
      </p:sp>
      <p:sp>
        <p:nvSpPr>
          <p:cNvPr id="4" name="TextBox 3">
            <a:extLst>
              <a:ext uri="{FF2B5EF4-FFF2-40B4-BE49-F238E27FC236}">
                <a16:creationId xmlns:a16="http://schemas.microsoft.com/office/drawing/2014/main" id="{28BEC10E-4BC7-4077-A7D9-921956C3932C}"/>
              </a:ext>
            </a:extLst>
          </p:cNvPr>
          <p:cNvSpPr txBox="1"/>
          <p:nvPr/>
        </p:nvSpPr>
        <p:spPr>
          <a:xfrm>
            <a:off x="3341217" y="1135650"/>
            <a:ext cx="8352430" cy="6740307"/>
          </a:xfrm>
          <a:prstGeom prst="rect">
            <a:avLst/>
          </a:prstGeom>
          <a:noFill/>
        </p:spPr>
        <p:txBody>
          <a:bodyPr wrap="square" rtlCol="0">
            <a:spAutoFit/>
          </a:bodyPr>
          <a:lstStyle/>
          <a:p>
            <a:pPr marL="457200" indent="-457200" algn="just">
              <a:buFont typeface="+mj-lt"/>
              <a:buAutoNum type="alphaUcPeriod"/>
            </a:pPr>
            <a:r>
              <a:rPr lang="en-US" sz="2000" b="0" i="0" u="none" strike="noStrike" baseline="0" dirty="0">
                <a:solidFill>
                  <a:srgbClr val="000000"/>
                </a:solidFill>
                <a:latin typeface="Arial" panose="020B0604020202020204" pitchFamily="34" charset="0"/>
              </a:rPr>
              <a:t>An audit involves </a:t>
            </a:r>
            <a:r>
              <a:rPr lang="en-US" sz="2000" b="0" i="1" u="none" strike="noStrike" baseline="0" dirty="0">
                <a:solidFill>
                  <a:srgbClr val="FF0000"/>
                </a:solidFill>
                <a:latin typeface="Arial" panose="020B0604020202020204" pitchFamily="34" charset="0"/>
              </a:rPr>
              <a:t>performing procedures to obtain sufficient appropriate audit evidence </a:t>
            </a:r>
            <a:r>
              <a:rPr lang="en-US" sz="2000" b="0" i="0" u="none" strike="noStrike" baseline="0" dirty="0">
                <a:solidFill>
                  <a:srgbClr val="000000"/>
                </a:solidFill>
                <a:latin typeface="Arial" panose="020B0604020202020204" pitchFamily="34" charset="0"/>
              </a:rPr>
              <a:t>about the amounts and disclosures in the financial statements. </a:t>
            </a:r>
          </a:p>
          <a:p>
            <a:pPr marL="457200" indent="-457200" algn="just">
              <a:buFont typeface="+mj-lt"/>
              <a:buAutoNum type="alphaUcPeriod"/>
            </a:pPr>
            <a:endParaRPr lang="en-US" sz="2000" dirty="0">
              <a:solidFill>
                <a:srgbClr val="000000"/>
              </a:solidFill>
              <a:latin typeface="Arial" panose="020B0604020202020204" pitchFamily="34" charset="0"/>
            </a:endParaRPr>
          </a:p>
          <a:p>
            <a:pPr marL="457200" indent="-457200" algn="just">
              <a:buFont typeface="+mj-lt"/>
              <a:buAutoNum type="alphaUcPeriod"/>
            </a:pPr>
            <a:r>
              <a:rPr lang="en-US" sz="2000" b="0" i="0" u="none" strike="noStrike" baseline="0" dirty="0">
                <a:solidFill>
                  <a:srgbClr val="000000"/>
                </a:solidFill>
                <a:latin typeface="Arial" panose="020B0604020202020204" pitchFamily="34" charset="0"/>
              </a:rPr>
              <a:t>The procedures selected </a:t>
            </a:r>
            <a:r>
              <a:rPr lang="en-US" sz="2000" b="0" i="1" u="none" strike="noStrike" baseline="0" dirty="0">
                <a:solidFill>
                  <a:srgbClr val="FF0000"/>
                </a:solidFill>
                <a:latin typeface="Arial" panose="020B0604020202020204" pitchFamily="34" charset="0"/>
              </a:rPr>
              <a:t>depend on the auditor‘s professional judgment</a:t>
            </a:r>
            <a:r>
              <a:rPr lang="en-US" sz="2000" b="0" i="0" u="none" strike="noStrike" baseline="0" dirty="0">
                <a:solidFill>
                  <a:srgbClr val="000000"/>
                </a:solidFill>
                <a:latin typeface="Arial" panose="020B0604020202020204" pitchFamily="34" charset="0"/>
              </a:rPr>
              <a:t>, including </a:t>
            </a:r>
            <a:r>
              <a:rPr lang="en-US" sz="2000" b="0" i="1" u="none" strike="noStrike" baseline="0" dirty="0">
                <a:solidFill>
                  <a:srgbClr val="FF0000"/>
                </a:solidFill>
                <a:latin typeface="Arial" panose="020B0604020202020204" pitchFamily="34" charset="0"/>
              </a:rPr>
              <a:t>the assessment of the risks of material misstatement of the financial statements</a:t>
            </a:r>
            <a:r>
              <a:rPr lang="en-US" sz="2000" b="0" i="0" u="none" strike="noStrike" baseline="0" dirty="0">
                <a:solidFill>
                  <a:srgbClr val="000000"/>
                </a:solidFill>
                <a:latin typeface="Arial" panose="020B0604020202020204" pitchFamily="34" charset="0"/>
              </a:rPr>
              <a:t>, whether due to fraud or error.</a:t>
            </a:r>
          </a:p>
          <a:p>
            <a:pPr marL="457200" indent="-457200" algn="just">
              <a:buFont typeface="+mj-lt"/>
              <a:buAutoNum type="alphaUcPeriod"/>
            </a:pPr>
            <a:endParaRPr lang="en-US" sz="2000" b="0" i="0" u="none" strike="noStrike" baseline="0" dirty="0">
              <a:solidFill>
                <a:srgbClr val="000000"/>
              </a:solidFill>
              <a:latin typeface="Arial" panose="020B0604020202020204" pitchFamily="34" charset="0"/>
            </a:endParaRPr>
          </a:p>
          <a:p>
            <a:pPr marL="457200" indent="-457200" algn="just">
              <a:buFont typeface="+mj-lt"/>
              <a:buAutoNum type="alphaUcPeriod"/>
            </a:pPr>
            <a:r>
              <a:rPr lang="en-US" sz="2000" b="0" i="0" u="none" strike="noStrike" baseline="0" dirty="0">
                <a:solidFill>
                  <a:srgbClr val="000000"/>
                </a:solidFill>
                <a:latin typeface="Arial" panose="020B0604020202020204" pitchFamily="34" charset="0"/>
              </a:rPr>
              <a:t>In making those </a:t>
            </a:r>
            <a:r>
              <a:rPr lang="en-US" sz="2000" b="0" i="1" u="none" strike="noStrike" baseline="0" dirty="0">
                <a:solidFill>
                  <a:srgbClr val="FF0000"/>
                </a:solidFill>
                <a:latin typeface="Arial" panose="020B0604020202020204" pitchFamily="34" charset="0"/>
              </a:rPr>
              <a:t>risk assessments</a:t>
            </a:r>
            <a:r>
              <a:rPr lang="en-US" sz="2000" b="0" i="0" u="none" strike="noStrike" baseline="0" dirty="0">
                <a:solidFill>
                  <a:srgbClr val="000000"/>
                </a:solidFill>
                <a:latin typeface="Arial" panose="020B0604020202020204" pitchFamily="34" charset="0"/>
              </a:rPr>
              <a:t>, the auditor considers </a:t>
            </a:r>
            <a:r>
              <a:rPr lang="en-US" sz="2000" b="0" i="1" u="none" strike="noStrike" baseline="0" dirty="0">
                <a:solidFill>
                  <a:srgbClr val="FF0000"/>
                </a:solidFill>
                <a:latin typeface="Arial" panose="020B0604020202020204" pitchFamily="34" charset="0"/>
              </a:rPr>
              <a:t>internal control </a:t>
            </a:r>
            <a:r>
              <a:rPr lang="en-US" sz="2000" b="0" i="0" u="none" strike="noStrike" baseline="0" dirty="0">
                <a:solidFill>
                  <a:srgbClr val="000000"/>
                </a:solidFill>
                <a:latin typeface="Arial" panose="020B0604020202020204" pitchFamily="34" charset="0"/>
              </a:rPr>
              <a:t>relevant to the entity‘s preparation of the financial statements in order to </a:t>
            </a:r>
            <a:r>
              <a:rPr lang="en-US" sz="2000" b="0" i="1" u="none" strike="noStrike" baseline="0" dirty="0">
                <a:solidFill>
                  <a:srgbClr val="FF0000"/>
                </a:solidFill>
                <a:latin typeface="Arial" panose="020B0604020202020204" pitchFamily="34" charset="0"/>
              </a:rPr>
              <a:t>design audit procedures </a:t>
            </a:r>
            <a:r>
              <a:rPr lang="en-US" sz="2000" b="0" i="0" u="none" strike="noStrike" baseline="0" dirty="0">
                <a:solidFill>
                  <a:srgbClr val="000000"/>
                </a:solidFill>
                <a:latin typeface="Arial" panose="020B0604020202020204" pitchFamily="34" charset="0"/>
              </a:rPr>
              <a:t>that are appropriate in the circumstances.</a:t>
            </a:r>
          </a:p>
          <a:p>
            <a:pPr marL="457200" indent="-457200" algn="just">
              <a:buFont typeface="+mj-lt"/>
              <a:buAutoNum type="alphaUcPeriod"/>
            </a:pPr>
            <a:endParaRPr lang="en-US" sz="2000" b="0" i="0" u="none" strike="noStrike" baseline="0" dirty="0">
              <a:solidFill>
                <a:srgbClr val="000000"/>
              </a:solidFill>
              <a:latin typeface="Arial" panose="020B0604020202020204" pitchFamily="34" charset="0"/>
            </a:endParaRPr>
          </a:p>
          <a:p>
            <a:pPr marL="457200" indent="-457200" algn="just">
              <a:buFont typeface="+mj-lt"/>
              <a:buAutoNum type="alphaUcPeriod"/>
            </a:pPr>
            <a:r>
              <a:rPr lang="en-US" sz="2000" b="0" i="0" u="none" strike="noStrike" baseline="0" dirty="0">
                <a:solidFill>
                  <a:srgbClr val="000000"/>
                </a:solidFill>
                <a:latin typeface="Arial" panose="020B0604020202020204" pitchFamily="34" charset="0"/>
              </a:rPr>
              <a:t>An audit also includes </a:t>
            </a:r>
            <a:r>
              <a:rPr lang="en-US" sz="2000" b="0" i="1" u="none" strike="noStrike" baseline="0" dirty="0">
                <a:solidFill>
                  <a:srgbClr val="FF0000"/>
                </a:solidFill>
                <a:latin typeface="Arial" panose="020B0604020202020204" pitchFamily="34" charset="0"/>
              </a:rPr>
              <a:t>evaluating the appropriateness of accounting policies </a:t>
            </a:r>
            <a:r>
              <a:rPr lang="en-US" sz="2000" b="0" i="0" u="none" strike="noStrike" baseline="0" dirty="0">
                <a:solidFill>
                  <a:srgbClr val="000000"/>
                </a:solidFill>
                <a:latin typeface="Arial" panose="020B0604020202020204" pitchFamily="34" charset="0"/>
              </a:rPr>
              <a:t>used and the </a:t>
            </a:r>
            <a:r>
              <a:rPr lang="en-US" sz="2000" b="0" i="1" u="none" strike="noStrike" baseline="0" dirty="0">
                <a:solidFill>
                  <a:srgbClr val="FF0000"/>
                </a:solidFill>
                <a:latin typeface="Arial" panose="020B0604020202020204" pitchFamily="34" charset="0"/>
              </a:rPr>
              <a:t>reasonableness of accounting estimates </a:t>
            </a:r>
            <a:r>
              <a:rPr lang="en-US" sz="2000" b="0" i="0" u="none" strike="noStrike" baseline="0" dirty="0">
                <a:solidFill>
                  <a:srgbClr val="000000"/>
                </a:solidFill>
                <a:latin typeface="Arial" panose="020B0604020202020204" pitchFamily="34" charset="0"/>
              </a:rPr>
              <a:t>made by management, as well as evaluating the overall presentation of the financial statements.</a:t>
            </a:r>
            <a:endParaRPr lang="en-US" sz="2800" b="0" i="0" u="none" strike="noStrike" baseline="0" dirty="0">
              <a:solidFill>
                <a:srgbClr val="000000"/>
              </a:solidFill>
              <a:latin typeface="Arial" panose="020B0604020202020204" pitchFamily="34" charset="0"/>
            </a:endParaRPr>
          </a:p>
          <a:p>
            <a:pPr marL="342900" indent="-342900" algn="just">
              <a:buFont typeface="Wingdings" panose="05000000000000000000" pitchFamily="2" charset="2"/>
              <a:buChar char="q"/>
            </a:pPr>
            <a:endParaRPr lang="en-US" sz="2400" dirty="0">
              <a:solidFill>
                <a:srgbClr val="000000"/>
              </a:solidFill>
              <a:latin typeface="Arial" panose="020B0604020202020204" pitchFamily="34" charset="0"/>
            </a:endParaRPr>
          </a:p>
          <a:p>
            <a:pPr marL="342900" indent="-342900" algn="just">
              <a:buFont typeface="Wingdings" panose="05000000000000000000" pitchFamily="2" charset="2"/>
              <a:buChar char="q"/>
            </a:pPr>
            <a:endParaRPr lang="en-US" sz="2400" b="1" i="0" u="none" strike="noStrike" baseline="0" dirty="0">
              <a:solidFill>
                <a:srgbClr val="000000"/>
              </a:solidFill>
              <a:latin typeface="Arial" panose="020B0604020202020204" pitchFamily="34" charset="0"/>
            </a:endParaRPr>
          </a:p>
          <a:p>
            <a:pPr algn="just"/>
            <a:endParaRPr lang="en-US" sz="2400" b="1" i="0" u="none" strike="noStrike" baseline="0" dirty="0">
              <a:solidFill>
                <a:srgbClr val="FF0000"/>
              </a:solidFill>
              <a:latin typeface="Arial" panose="020B0604020202020204" pitchFamily="34" charset="0"/>
            </a:endParaRPr>
          </a:p>
        </p:txBody>
      </p:sp>
    </p:spTree>
    <p:extLst>
      <p:ext uri="{BB962C8B-B14F-4D97-AF65-F5344CB8AC3E}">
        <p14:creationId xmlns:p14="http://schemas.microsoft.com/office/powerpoint/2010/main" val="11804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293029"/>
            <a:ext cx="8352430" cy="5421421"/>
          </a:xfrm>
          <a:prstGeom prst="rect">
            <a:avLst/>
          </a:prstGeom>
          <a:noFill/>
        </p:spPr>
        <p:txBody>
          <a:bodyPr wrap="square" rtlCol="0">
            <a:spAutoFit/>
          </a:bodyPr>
          <a:lstStyle/>
          <a:p>
            <a:pPr algn="just"/>
            <a:r>
              <a:rPr lang="en-US" sz="2000" b="0" i="0" u="none" strike="noStrike" baseline="0" dirty="0">
                <a:solidFill>
                  <a:srgbClr val="000000"/>
                </a:solidFill>
                <a:latin typeface="Arial" panose="020B0604020202020204" pitchFamily="34" charset="0"/>
                <a:cs typeface="Arial" panose="020B0604020202020204" pitchFamily="34" charset="0"/>
              </a:rPr>
              <a:t>An auditor of a company has a right:</a:t>
            </a:r>
          </a:p>
          <a:p>
            <a:pPr marL="342900" indent="-342900" algn="just">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of access at all times to the company’s books, accounts and vouchers </a:t>
            </a:r>
            <a:endParaRPr lang="en-US" sz="2000" dirty="0">
              <a:solidFill>
                <a:srgbClr val="4F6228"/>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of access to such copies of, an extracts from, the books and accounts of the branch as have been transmitted to the principal office of the company;</a:t>
            </a: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r>
              <a:rPr lang="en-US" sz="2000" b="0" i="0" u="none" strike="noStrike" baseline="0" dirty="0">
                <a:solidFill>
                  <a:srgbClr val="000000"/>
                </a:solidFill>
                <a:latin typeface="Arial" panose="020B0604020202020204" pitchFamily="34" charset="0"/>
                <a:cs typeface="Arial" panose="020B0604020202020204" pitchFamily="34" charset="0"/>
              </a:rPr>
              <a:t>to require any of the following persons to provide him with such information or explanations as he thinks necessary for the performance of his duties as auditor:</a:t>
            </a:r>
          </a:p>
          <a:p>
            <a:pPr marL="574675" lvl="1" indent="-401638" algn="just">
              <a:lnSpc>
                <a:spcPct val="150000"/>
              </a:lnSpc>
            </a:pPr>
            <a:r>
              <a:rPr lang="en-US" sz="2000" b="0" i="0" u="none" strike="noStrike" baseline="0" dirty="0">
                <a:solidFill>
                  <a:srgbClr val="000000"/>
                </a:solidFill>
                <a:latin typeface="Arial" panose="020B0604020202020204" pitchFamily="34" charset="0"/>
                <a:cs typeface="Arial" panose="020B0604020202020204" pitchFamily="34" charset="0"/>
              </a:rPr>
              <a:t>(</a:t>
            </a:r>
            <a:r>
              <a:rPr lang="en-US" sz="2000" b="0" i="0" u="none" strike="noStrike" baseline="0" dirty="0" err="1">
                <a:solidFill>
                  <a:srgbClr val="000000"/>
                </a:solidFill>
                <a:latin typeface="Arial" panose="020B0604020202020204" pitchFamily="34" charset="0"/>
                <a:cs typeface="Arial" panose="020B0604020202020204" pitchFamily="34" charset="0"/>
              </a:rPr>
              <a:t>i</a:t>
            </a:r>
            <a:r>
              <a:rPr lang="en-US" sz="2000" b="0" i="0" u="none" strike="noStrike" baseline="0" dirty="0">
                <a:solidFill>
                  <a:srgbClr val="000000"/>
                </a:solidFill>
                <a:latin typeface="Arial" panose="020B0604020202020204" pitchFamily="34" charset="0"/>
                <a:cs typeface="Arial" panose="020B0604020202020204" pitchFamily="34" charset="0"/>
              </a:rPr>
              <a:t>) any director, officer or employee of the company;</a:t>
            </a:r>
          </a:p>
          <a:p>
            <a:pPr marL="574675" lvl="1" indent="-401638" algn="just">
              <a:lnSpc>
                <a:spcPct val="150000"/>
              </a:lnSpc>
            </a:pPr>
            <a:r>
              <a:rPr lang="en-US" sz="2000" b="0" i="0" u="none" strike="noStrike" baseline="0" dirty="0">
                <a:solidFill>
                  <a:srgbClr val="000000"/>
                </a:solidFill>
                <a:latin typeface="Arial" panose="020B0604020202020204" pitchFamily="34" charset="0"/>
                <a:cs typeface="Arial" panose="020B0604020202020204" pitchFamily="34" charset="0"/>
              </a:rPr>
              <a:t>(ii) any person holding or accountable for any of the company’s books </a:t>
            </a:r>
          </a:p>
          <a:p>
            <a:pPr marL="574675" lvl="1" indent="-401638" algn="just">
              <a:lnSpc>
                <a:spcPct val="150000"/>
              </a:lnSpc>
            </a:pPr>
            <a:r>
              <a:rPr lang="en-US" sz="2000" b="0" i="0" u="none" strike="noStrike" baseline="0" dirty="0">
                <a:solidFill>
                  <a:srgbClr val="000000"/>
                </a:solidFill>
                <a:latin typeface="Arial" panose="020B0604020202020204" pitchFamily="34" charset="0"/>
                <a:cs typeface="Arial" panose="020B0604020202020204" pitchFamily="34" charset="0"/>
              </a:rPr>
              <a:t>(iii) any subsidiary undertaking of the company; and</a:t>
            </a:r>
          </a:p>
          <a:p>
            <a:pPr marL="574675" lvl="1" indent="-401638" algn="just">
              <a:lnSpc>
                <a:spcPct val="150000"/>
              </a:lnSpc>
            </a:pPr>
            <a:r>
              <a:rPr lang="en-US" sz="2000" b="0" i="0" u="none" strike="noStrike" baseline="0" dirty="0">
                <a:solidFill>
                  <a:srgbClr val="000000"/>
                </a:solidFill>
                <a:latin typeface="Arial" panose="020B0604020202020204" pitchFamily="34" charset="0"/>
                <a:cs typeface="Arial" panose="020B0604020202020204" pitchFamily="34" charset="0"/>
              </a:rPr>
              <a:t>(iv) any officer, employee or auditor of any such subsidiary undertaking of the company 	</a:t>
            </a:r>
            <a:endParaRPr lang="en-US" sz="3600" dirty="0">
              <a:solidFill>
                <a:schemeClr val="accent6">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955418"/>
            <a:ext cx="6096000" cy="400110"/>
          </a:xfrm>
          <a:prstGeom prst="rect">
            <a:avLst/>
          </a:prstGeom>
          <a:noFill/>
        </p:spPr>
        <p:txBody>
          <a:bodyPr wrap="square">
            <a:spAutoFit/>
          </a:bodyPr>
          <a:lstStyle/>
          <a:p>
            <a:r>
              <a:rPr lang="en-US" sz="2000" b="1" i="0" u="none" strike="noStrike" baseline="0" dirty="0">
                <a:solidFill>
                  <a:schemeClr val="accent6">
                    <a:lumMod val="50000"/>
                  </a:schemeClr>
                </a:solidFill>
                <a:latin typeface="Franklin Gothic Medium" panose="020B0603020102020204" pitchFamily="34" charset="0"/>
              </a:rPr>
              <a:t>Rights of auditors</a:t>
            </a:r>
            <a:endParaRPr lang="en-US" sz="2000" b="1"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4156069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453054"/>
            <a:ext cx="8352430" cy="5386090"/>
          </a:xfrm>
          <a:prstGeom prst="rect">
            <a:avLst/>
          </a:prstGeom>
          <a:noFill/>
        </p:spPr>
        <p:txBody>
          <a:bodyPr wrap="square" rtlCol="0">
            <a:spAutoFit/>
          </a:bodyPr>
          <a:lstStyle/>
          <a:p>
            <a:pPr algn="just"/>
            <a:r>
              <a:rPr lang="en-US" sz="2800" b="0" i="0" u="none" strike="noStrike" baseline="0" dirty="0">
                <a:latin typeface="Arial" panose="020B0604020202020204" pitchFamily="34" charset="0"/>
              </a:rPr>
              <a:t>A company’s auditor must carry out such examination to enable him to form an opinion as to:</a:t>
            </a:r>
          </a:p>
          <a:p>
            <a:pPr algn="just"/>
            <a:endParaRPr lang="en-US" sz="2800" b="0" i="0" u="none" strike="noStrike" baseline="0" dirty="0">
              <a:latin typeface="Arial" panose="020B0604020202020204" pitchFamily="34" charset="0"/>
            </a:endParaRPr>
          </a:p>
          <a:p>
            <a:pPr marL="342900" indent="-342900" algn="just">
              <a:buAutoNum type="alphaLcParenBoth"/>
            </a:pPr>
            <a:r>
              <a:rPr lang="en-US" sz="2800" b="0" i="0" u="none" strike="noStrike" baseline="0" dirty="0">
                <a:latin typeface="Arial" panose="020B0604020202020204" pitchFamily="34" charset="0"/>
              </a:rPr>
              <a:t>whether adequate accounting records have been kept by the company and returns adequate for their audit have been received from branches not visited by him </a:t>
            </a:r>
          </a:p>
          <a:p>
            <a:pPr algn="just"/>
            <a:endParaRPr lang="en-US" sz="2800" b="0" i="0" u="none" strike="noStrike" baseline="0" dirty="0">
              <a:latin typeface="Arial" panose="020B0604020202020204" pitchFamily="34" charset="0"/>
            </a:endParaRPr>
          </a:p>
          <a:p>
            <a:pPr marL="342900" indent="-342900" algn="just">
              <a:buAutoNum type="alphaLcParenBoth"/>
            </a:pPr>
            <a:r>
              <a:rPr lang="en-US" sz="2800" b="0" i="0" u="none" strike="noStrike" baseline="0" dirty="0">
                <a:latin typeface="Arial" panose="020B0604020202020204" pitchFamily="34" charset="0"/>
              </a:rPr>
              <a:t>whether the company’s financial statements are in agreement with the accounting records and returns.</a:t>
            </a:r>
          </a:p>
          <a:p>
            <a:pPr algn="r"/>
            <a:r>
              <a:rPr lang="en-US" sz="1800" b="1" i="0" u="none" strike="noStrike" baseline="0" dirty="0" err="1">
                <a:latin typeface="Arial" panose="020B0604020202020204" pitchFamily="34" charset="0"/>
              </a:rPr>
              <a:t>Contd</a:t>
            </a:r>
            <a:r>
              <a:rPr lang="en-US" sz="1800" b="1" i="0" u="none" strike="noStrike" baseline="0" dirty="0">
                <a:latin typeface="Arial" panose="020B0604020202020204" pitchFamily="34" charset="0"/>
              </a:rPr>
              <a:t>…….</a:t>
            </a:r>
          </a:p>
          <a:p>
            <a:pPr algn="r"/>
            <a:endParaRPr lang="en-US" dirty="0">
              <a:latin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868279"/>
            <a:ext cx="6096000" cy="584775"/>
          </a:xfrm>
          <a:prstGeom prst="rect">
            <a:avLst/>
          </a:prstGeom>
          <a:noFill/>
        </p:spPr>
        <p:txBody>
          <a:bodyPr wrap="square">
            <a:spAutoFit/>
          </a:bodyPr>
          <a:lstStyle/>
          <a:p>
            <a:r>
              <a:rPr lang="en-US" sz="3200" b="0" i="0" u="none" strike="noStrike" baseline="0" dirty="0">
                <a:solidFill>
                  <a:schemeClr val="accent6">
                    <a:lumMod val="50000"/>
                  </a:schemeClr>
                </a:solidFill>
                <a:latin typeface="Franklin Gothic Medium" panose="020B0603020102020204" pitchFamily="34" charset="0"/>
              </a:rPr>
              <a:t>Duties of auditors</a:t>
            </a:r>
            <a:endParaRPr lang="en-US" sz="3200"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1156067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343492"/>
            <a:ext cx="8352430" cy="5632311"/>
          </a:xfrm>
          <a:prstGeom prst="rect">
            <a:avLst/>
          </a:prstGeom>
          <a:noFill/>
        </p:spPr>
        <p:txBody>
          <a:bodyPr wrap="square" rtlCol="0">
            <a:spAutoFit/>
          </a:bodyPr>
          <a:lstStyle/>
          <a:p>
            <a:pPr algn="just"/>
            <a:r>
              <a:rPr lang="en-US" sz="1800" b="0" i="0" u="none" strike="noStrike" baseline="0" dirty="0">
                <a:latin typeface="Arial" panose="020B0604020202020204" pitchFamily="34" charset="0"/>
              </a:rPr>
              <a:t>The auditor will make out a report to the members of the company on the accounts and books of accounts of the company and on every financial statements and on every other document forming part of such statements </a:t>
            </a:r>
          </a:p>
          <a:p>
            <a:pPr algn="just"/>
            <a:endParaRPr lang="en-US" dirty="0">
              <a:latin typeface="Arial" panose="020B0604020202020204" pitchFamily="34" charset="0"/>
            </a:endParaRPr>
          </a:p>
          <a:p>
            <a:pPr marL="342900" indent="-342900" algn="just">
              <a:buAutoNum type="alphaLcParenBoth"/>
            </a:pPr>
            <a:r>
              <a:rPr lang="en-US" sz="1800" b="0" i="0" u="none" strike="noStrike" baseline="0" dirty="0">
                <a:latin typeface="Arial" panose="020B0604020202020204" pitchFamily="34" charset="0"/>
              </a:rPr>
              <a:t>whether or not they have </a:t>
            </a:r>
            <a:r>
              <a:rPr lang="en-US" sz="1800" b="1" i="0" u="none" strike="noStrike" baseline="0" dirty="0">
                <a:solidFill>
                  <a:srgbClr val="FF0000"/>
                </a:solidFill>
                <a:latin typeface="Arial" panose="020B0604020202020204" pitchFamily="34" charset="0"/>
              </a:rPr>
              <a:t>obtained all the information </a:t>
            </a:r>
            <a:r>
              <a:rPr lang="en-US" sz="1800" b="0" i="0" u="none" strike="noStrike" baseline="0" dirty="0">
                <a:latin typeface="Arial" panose="020B0604020202020204" pitchFamily="34" charset="0"/>
              </a:rPr>
              <a:t>and explanations which to the best of their knowledge and belief were </a:t>
            </a:r>
            <a:r>
              <a:rPr lang="en-US" sz="1800" b="1" i="0" u="none" strike="noStrike" baseline="0" dirty="0">
                <a:solidFill>
                  <a:srgbClr val="FF0000"/>
                </a:solidFill>
                <a:latin typeface="Arial" panose="020B0604020202020204" pitchFamily="34" charset="0"/>
              </a:rPr>
              <a:t>necessary for the purposes </a:t>
            </a:r>
            <a:r>
              <a:rPr lang="en-US" sz="1800" b="0" i="0" u="none" strike="noStrike" baseline="0" dirty="0">
                <a:latin typeface="Arial" panose="020B0604020202020204" pitchFamily="34" charset="0"/>
              </a:rPr>
              <a:t>of the audit and if not, the details thereof and the effect of such information on the financial statements;</a:t>
            </a:r>
          </a:p>
          <a:p>
            <a:pPr algn="just"/>
            <a:endParaRPr lang="en-US" sz="1800" b="0" i="0" u="none" strike="noStrike" baseline="0" dirty="0">
              <a:latin typeface="Arial" panose="020B0604020202020204" pitchFamily="34" charset="0"/>
            </a:endParaRPr>
          </a:p>
          <a:p>
            <a:pPr marL="346075" indent="-346075" algn="just"/>
            <a:r>
              <a:rPr lang="en-US" sz="1800" b="0" i="0" u="none" strike="noStrike" baseline="0" dirty="0">
                <a:latin typeface="Arial" panose="020B0604020202020204" pitchFamily="34" charset="0"/>
              </a:rPr>
              <a:t>(b) whether or not in their opinion </a:t>
            </a:r>
            <a:r>
              <a:rPr lang="en-US" sz="1800" b="1" i="0" u="none" strike="noStrike" baseline="0" dirty="0">
                <a:solidFill>
                  <a:srgbClr val="FF0000"/>
                </a:solidFill>
                <a:latin typeface="Arial" panose="020B0604020202020204" pitchFamily="34" charset="0"/>
              </a:rPr>
              <a:t>proper books of accounts </a:t>
            </a:r>
            <a:r>
              <a:rPr lang="en-US" sz="1800" b="0" i="0" u="none" strike="noStrike" baseline="0" dirty="0">
                <a:latin typeface="Arial" panose="020B0604020202020204" pitchFamily="34" charset="0"/>
              </a:rPr>
              <a:t>as required by this       Act have been kept by the company;</a:t>
            </a:r>
          </a:p>
          <a:p>
            <a:pPr algn="just"/>
            <a:endParaRPr lang="en-US" sz="1800" b="0" i="0" u="none" strike="noStrike" baseline="0" dirty="0">
              <a:latin typeface="Arial" panose="020B0604020202020204" pitchFamily="34" charset="0"/>
            </a:endParaRPr>
          </a:p>
          <a:p>
            <a:pPr marL="346075" indent="-346075" algn="just"/>
            <a:r>
              <a:rPr lang="en-US" sz="1800" b="0" i="0" u="none" strike="noStrike" baseline="0" dirty="0">
                <a:latin typeface="Arial" panose="020B0604020202020204" pitchFamily="34" charset="0"/>
              </a:rPr>
              <a:t>(c) whether or not in their opinion the statement of financial position and profit and loss account and other comprehensive income or the income and expenditure account and the cash flows have been drawn up </a:t>
            </a:r>
            <a:r>
              <a:rPr lang="en-US" sz="1800" b="1" i="0" u="none" strike="noStrike" baseline="0" dirty="0">
                <a:solidFill>
                  <a:srgbClr val="FF0000"/>
                </a:solidFill>
                <a:latin typeface="Arial" panose="020B0604020202020204" pitchFamily="34" charset="0"/>
              </a:rPr>
              <a:t>in conformity with the requirements of accounting and reporting standards </a:t>
            </a:r>
            <a:r>
              <a:rPr lang="en-US" sz="1800" b="0" i="0" u="none" strike="noStrike" baseline="0" dirty="0">
                <a:latin typeface="Arial" panose="020B0604020202020204" pitchFamily="34" charset="0"/>
              </a:rPr>
              <a:t>as notified under this Act  and are in agreement with the books of accounts and returns;</a:t>
            </a:r>
          </a:p>
          <a:p>
            <a:pPr marL="346075" indent="-346075" algn="just"/>
            <a:endParaRPr lang="en-US" dirty="0">
              <a:latin typeface="Arial" panose="020B0604020202020204" pitchFamily="34" charset="0"/>
            </a:endParaRPr>
          </a:p>
          <a:p>
            <a:pPr algn="r"/>
            <a:r>
              <a:rPr lang="en-US" sz="1800" b="1" i="0" u="none" strike="noStrike" baseline="0" dirty="0" err="1">
                <a:latin typeface="Arial" panose="020B0604020202020204" pitchFamily="34" charset="0"/>
              </a:rPr>
              <a:t>Contd</a:t>
            </a:r>
            <a:r>
              <a:rPr lang="en-US" sz="1800" b="1" i="0" u="none" strike="noStrike" baseline="0" dirty="0">
                <a:latin typeface="Arial" panose="020B0604020202020204" pitchFamily="34" charset="0"/>
              </a:rPr>
              <a:t>…….</a:t>
            </a:r>
          </a:p>
          <a:p>
            <a:pPr algn="just"/>
            <a:endParaRPr lang="en-US" dirty="0">
              <a:latin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868279"/>
            <a:ext cx="6096000" cy="400110"/>
          </a:xfrm>
          <a:prstGeom prst="rect">
            <a:avLst/>
          </a:prstGeom>
          <a:noFill/>
        </p:spPr>
        <p:txBody>
          <a:bodyPr wrap="square">
            <a:spAutoFit/>
          </a:bodyPr>
          <a:lstStyle/>
          <a:p>
            <a:r>
              <a:rPr lang="en-US" sz="2000" b="0" i="0" u="none" strike="noStrike" baseline="0" dirty="0">
                <a:solidFill>
                  <a:schemeClr val="accent6">
                    <a:lumMod val="50000"/>
                  </a:schemeClr>
                </a:solidFill>
                <a:latin typeface="Franklin Gothic Medium" panose="020B0603020102020204" pitchFamily="34" charset="0"/>
              </a:rPr>
              <a:t>Duties of auditors (Audit Report)</a:t>
            </a:r>
            <a:endParaRPr lang="en-US" sz="2000"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2404079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343492"/>
            <a:ext cx="8352430" cy="6432530"/>
          </a:xfrm>
          <a:prstGeom prst="rect">
            <a:avLst/>
          </a:prstGeom>
          <a:noFill/>
        </p:spPr>
        <p:txBody>
          <a:bodyPr wrap="square" rtlCol="0">
            <a:spAutoFit/>
          </a:bodyPr>
          <a:lstStyle/>
          <a:p>
            <a:pPr algn="just"/>
            <a:r>
              <a:rPr lang="en-US" sz="2000" b="0" i="0" u="none" strike="noStrike" baseline="0" dirty="0">
                <a:latin typeface="Arial" panose="020B0604020202020204" pitchFamily="34" charset="0"/>
              </a:rPr>
              <a:t>(d) whether or not in their opinion and to the best of their information and according to the explanations given to them, the said accounts give the information required by this Act in the manner so required and </a:t>
            </a:r>
            <a:r>
              <a:rPr lang="en-US" sz="2000" b="1" i="0" u="none" strike="noStrike" baseline="0" dirty="0">
                <a:solidFill>
                  <a:srgbClr val="FF0000"/>
                </a:solidFill>
                <a:latin typeface="Arial" panose="020B0604020202020204" pitchFamily="34" charset="0"/>
              </a:rPr>
              <a:t>give a true and fair view:</a:t>
            </a:r>
          </a:p>
          <a:p>
            <a:pPr algn="just"/>
            <a:endParaRPr lang="en-US" sz="2000" b="0" i="0" u="none" strike="noStrike" baseline="0" dirty="0">
              <a:latin typeface="Arial" panose="020B0604020202020204" pitchFamily="34" charset="0"/>
            </a:endParaRPr>
          </a:p>
          <a:p>
            <a:pPr marL="1031875" lvl="1" indent="-574675" algn="just">
              <a:buAutoNum type="romanLcParenBoth"/>
              <a:tabLst>
                <a:tab pos="1031875" algn="l"/>
              </a:tabLst>
            </a:pPr>
            <a:r>
              <a:rPr lang="en-US" sz="2000" b="0" i="0" u="none" strike="noStrike" baseline="0" dirty="0">
                <a:latin typeface="Arial" panose="020B0604020202020204" pitchFamily="34" charset="0"/>
              </a:rPr>
              <a:t>in the case of the statement of financial position, of the </a:t>
            </a:r>
            <a:r>
              <a:rPr lang="en-US" sz="2000" b="1" i="0" u="none" strike="noStrike" baseline="0" dirty="0">
                <a:solidFill>
                  <a:srgbClr val="FF0000"/>
                </a:solidFill>
                <a:latin typeface="Arial" panose="020B0604020202020204" pitchFamily="34" charset="0"/>
              </a:rPr>
              <a:t>state of affairs of the company </a:t>
            </a:r>
            <a:r>
              <a:rPr lang="en-US" sz="2000" b="0" i="0" u="none" strike="noStrike" baseline="0" dirty="0">
                <a:latin typeface="Arial" panose="020B0604020202020204" pitchFamily="34" charset="0"/>
              </a:rPr>
              <a:t>as at the end of the financial year;</a:t>
            </a:r>
          </a:p>
          <a:p>
            <a:pPr marL="857250" lvl="1" indent="-400050" algn="just">
              <a:buAutoNum type="romanLcParenBoth"/>
            </a:pPr>
            <a:endParaRPr lang="en-US" sz="2000" b="0" i="0" u="none" strike="noStrike" baseline="0" dirty="0">
              <a:latin typeface="Arial" panose="020B0604020202020204" pitchFamily="34" charset="0"/>
            </a:endParaRPr>
          </a:p>
          <a:p>
            <a:pPr marL="1031875" lvl="1" indent="-574675" algn="just"/>
            <a:r>
              <a:rPr lang="en-US" sz="2000" b="0" i="0" u="none" strike="noStrike" baseline="0" dirty="0">
                <a:latin typeface="Arial" panose="020B0604020202020204" pitchFamily="34" charset="0"/>
              </a:rPr>
              <a:t>(ii) in the case of the profit and loss account and other comprehensive income or the income and expenditure account, of the </a:t>
            </a:r>
            <a:r>
              <a:rPr lang="en-US" sz="2000" b="1" i="0" u="none" strike="noStrike" baseline="0" dirty="0">
                <a:solidFill>
                  <a:srgbClr val="FF0000"/>
                </a:solidFill>
                <a:latin typeface="Arial" panose="020B0604020202020204" pitchFamily="34" charset="0"/>
              </a:rPr>
              <a:t>profit or loss and other comprehensive income or surplus or deficit</a:t>
            </a:r>
            <a:r>
              <a:rPr lang="en-US" sz="2000" b="0" i="0" u="none" strike="noStrike" baseline="0" dirty="0">
                <a:latin typeface="Arial" panose="020B0604020202020204" pitchFamily="34" charset="0"/>
              </a:rPr>
              <a:t>, as the case may be, for its financial year; and</a:t>
            </a:r>
          </a:p>
          <a:p>
            <a:pPr lvl="1" algn="just"/>
            <a:endParaRPr lang="en-US" sz="2000" b="0" i="0" u="none" strike="noStrike" baseline="0" dirty="0">
              <a:latin typeface="Arial" panose="020B0604020202020204" pitchFamily="34" charset="0"/>
            </a:endParaRPr>
          </a:p>
          <a:p>
            <a:pPr marL="969963" lvl="1" indent="-512763" algn="just"/>
            <a:r>
              <a:rPr lang="en-US" sz="2000" b="0" i="0" u="none" strike="noStrike" baseline="0" dirty="0">
                <a:latin typeface="Arial" panose="020B0604020202020204" pitchFamily="34" charset="0"/>
              </a:rPr>
              <a:t>(iii)  in the case of statement of cash flows, of the </a:t>
            </a:r>
            <a:r>
              <a:rPr lang="en-US" sz="2000" b="1" i="0" u="none" strike="noStrike" baseline="0" dirty="0">
                <a:solidFill>
                  <a:srgbClr val="FF0000"/>
                </a:solidFill>
                <a:latin typeface="Arial" panose="020B0604020202020204" pitchFamily="34" charset="0"/>
              </a:rPr>
              <a:t>generation and </a:t>
            </a:r>
            <a:r>
              <a:rPr lang="en-US" sz="2000" b="1" i="0" u="none" strike="noStrike" baseline="0" dirty="0" err="1">
                <a:solidFill>
                  <a:srgbClr val="FF0000"/>
                </a:solidFill>
                <a:latin typeface="Arial" panose="020B0604020202020204" pitchFamily="34" charset="0"/>
              </a:rPr>
              <a:t>utilisation</a:t>
            </a:r>
            <a:r>
              <a:rPr lang="en-US" sz="2000" b="1" i="0" u="none" strike="noStrike" baseline="0" dirty="0">
                <a:solidFill>
                  <a:srgbClr val="FF0000"/>
                </a:solidFill>
                <a:latin typeface="Arial" panose="020B0604020202020204" pitchFamily="34" charset="0"/>
              </a:rPr>
              <a:t> of the cash </a:t>
            </a:r>
            <a:r>
              <a:rPr lang="en-US" sz="2000" b="0" i="0" u="none" strike="noStrike" baseline="0" dirty="0">
                <a:latin typeface="Arial" panose="020B0604020202020204" pitchFamily="34" charset="0"/>
              </a:rPr>
              <a:t>and cash equivalents of the company for its financial year;</a:t>
            </a:r>
          </a:p>
          <a:p>
            <a:pPr algn="r"/>
            <a:r>
              <a:rPr lang="en-US" sz="1800" b="1" i="0" u="none" strike="noStrike" baseline="0" dirty="0" err="1">
                <a:latin typeface="Arial" panose="020B0604020202020204" pitchFamily="34" charset="0"/>
              </a:rPr>
              <a:t>Contd</a:t>
            </a:r>
            <a:r>
              <a:rPr lang="en-US" sz="1800" b="1" i="0" u="none" strike="noStrike" baseline="0" dirty="0">
                <a:latin typeface="Arial" panose="020B0604020202020204" pitchFamily="34" charset="0"/>
              </a:rPr>
              <a:t>…….</a:t>
            </a:r>
          </a:p>
          <a:p>
            <a:pPr algn="r"/>
            <a:endParaRPr lang="en-US" dirty="0">
              <a:latin typeface="Arial" panose="020B0604020202020204" pitchFamily="34" charset="0"/>
            </a:endParaRPr>
          </a:p>
          <a:p>
            <a:pPr algn="just"/>
            <a:endParaRPr lang="en-US" sz="1800" b="0" i="0" u="none" strike="noStrike" baseline="0" dirty="0">
              <a:latin typeface="Arial" panose="020B0604020202020204" pitchFamily="34" charset="0"/>
            </a:endParaRPr>
          </a:p>
          <a:p>
            <a:pPr algn="just"/>
            <a:endParaRPr lang="en-US" dirty="0">
              <a:latin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868279"/>
            <a:ext cx="6096000" cy="400110"/>
          </a:xfrm>
          <a:prstGeom prst="rect">
            <a:avLst/>
          </a:prstGeom>
          <a:noFill/>
        </p:spPr>
        <p:txBody>
          <a:bodyPr wrap="square">
            <a:spAutoFit/>
          </a:bodyPr>
          <a:lstStyle/>
          <a:p>
            <a:r>
              <a:rPr lang="en-US" sz="2000" b="0" i="0" u="none" strike="noStrike" baseline="0" dirty="0">
                <a:solidFill>
                  <a:schemeClr val="accent6">
                    <a:lumMod val="50000"/>
                  </a:schemeClr>
                </a:solidFill>
                <a:latin typeface="Franklin Gothic Medium" panose="020B0603020102020204" pitchFamily="34" charset="0"/>
              </a:rPr>
              <a:t>Duties of auditors</a:t>
            </a:r>
            <a:endParaRPr lang="en-US" sz="2000"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2886283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343492"/>
            <a:ext cx="8352430" cy="6463308"/>
          </a:xfrm>
          <a:prstGeom prst="rect">
            <a:avLst/>
          </a:prstGeom>
          <a:noFill/>
        </p:spPr>
        <p:txBody>
          <a:bodyPr wrap="square" rtlCol="0">
            <a:spAutoFit/>
          </a:bodyPr>
          <a:lstStyle/>
          <a:p>
            <a:pPr algn="just"/>
            <a:r>
              <a:rPr lang="en-US" sz="2400" b="0" i="0" u="none" strike="noStrike" baseline="0" dirty="0">
                <a:latin typeface="Arial" panose="020B0604020202020204" pitchFamily="34" charset="0"/>
              </a:rPr>
              <a:t>(e) whether or not in their opinion:</a:t>
            </a:r>
          </a:p>
          <a:p>
            <a:pPr algn="just"/>
            <a:endParaRPr lang="en-US" sz="2400" b="0" i="0" u="none" strike="noStrike" baseline="0" dirty="0">
              <a:latin typeface="Arial" panose="020B0604020202020204" pitchFamily="34" charset="0"/>
            </a:endParaRPr>
          </a:p>
          <a:p>
            <a:pPr marL="857250" lvl="1" indent="-400050" algn="just">
              <a:buAutoNum type="romanLcParenBoth"/>
            </a:pPr>
            <a:r>
              <a:rPr lang="en-US" sz="2400" b="0" i="0" u="none" strike="noStrike" baseline="0" dirty="0">
                <a:latin typeface="Arial" panose="020B0604020202020204" pitchFamily="34" charset="0"/>
              </a:rPr>
              <a:t>investments made, expenditure incurred and guarantees extended, during the year, were for the </a:t>
            </a:r>
            <a:r>
              <a:rPr lang="en-US" sz="2400" b="1" i="0" u="none" strike="noStrike" baseline="0" dirty="0">
                <a:solidFill>
                  <a:srgbClr val="FF0000"/>
                </a:solidFill>
                <a:latin typeface="Arial" panose="020B0604020202020204" pitchFamily="34" charset="0"/>
              </a:rPr>
              <a:t>purpose of company’ s business</a:t>
            </a:r>
            <a:r>
              <a:rPr lang="en-US" sz="2400" b="0" i="0" u="none" strike="noStrike" baseline="0" dirty="0">
                <a:latin typeface="Arial" panose="020B0604020202020204" pitchFamily="34" charset="0"/>
              </a:rPr>
              <a:t>; and</a:t>
            </a:r>
          </a:p>
          <a:p>
            <a:pPr lvl="1" algn="just"/>
            <a:endParaRPr lang="en-US" sz="2400" b="0" i="0" u="none" strike="noStrike" baseline="0" dirty="0">
              <a:latin typeface="Arial" panose="020B0604020202020204" pitchFamily="34" charset="0"/>
            </a:endParaRPr>
          </a:p>
          <a:p>
            <a:pPr lvl="1" algn="just"/>
            <a:r>
              <a:rPr lang="en-US" sz="2400" b="0" i="0" u="none" strike="noStrike" baseline="0" dirty="0">
                <a:latin typeface="Arial" panose="020B0604020202020204" pitchFamily="34" charset="0"/>
              </a:rPr>
              <a:t>(ii) 	</a:t>
            </a:r>
            <a:r>
              <a:rPr lang="en-US" sz="2400" b="1" i="0" u="none" strike="noStrike" baseline="0" dirty="0">
                <a:solidFill>
                  <a:srgbClr val="FF0000"/>
                </a:solidFill>
                <a:latin typeface="Arial" panose="020B0604020202020204" pitchFamily="34" charset="0"/>
              </a:rPr>
              <a:t>zakat</a:t>
            </a:r>
            <a:r>
              <a:rPr lang="en-US" sz="2400" b="0" i="0" u="none" strike="noStrike" baseline="0" dirty="0">
                <a:latin typeface="Arial" panose="020B0604020202020204" pitchFamily="34" charset="0"/>
              </a:rPr>
              <a:t> deductible at source under the Zakat and 	Usher 	Ordinance, 1980 	(XVIII of 1980), was 	</a:t>
            </a:r>
            <a:r>
              <a:rPr lang="en-US" sz="2400" b="1" i="0" u="none" strike="noStrike" baseline="0" dirty="0">
                <a:solidFill>
                  <a:srgbClr val="FF0000"/>
                </a:solidFill>
                <a:latin typeface="Arial" panose="020B0604020202020204" pitchFamily="34" charset="0"/>
              </a:rPr>
              <a:t>deducted 	by 	the company and deposited in 	the Central 	Zakat 	Fund</a:t>
            </a:r>
            <a:endParaRPr lang="en-US" b="1" dirty="0">
              <a:solidFill>
                <a:srgbClr val="FF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dirty="0">
              <a:latin typeface="Arial" panose="020B0604020202020204" pitchFamily="34" charset="0"/>
            </a:endParaRPr>
          </a:p>
          <a:p>
            <a:pPr algn="just"/>
            <a:endParaRPr lang="en-US" sz="1800" b="0" i="0" u="none" strike="noStrike" baseline="0" dirty="0">
              <a:latin typeface="Arial" panose="020B0604020202020204" pitchFamily="34" charset="0"/>
            </a:endParaRPr>
          </a:p>
          <a:p>
            <a:pPr algn="just"/>
            <a:endParaRPr lang="en-US" dirty="0">
              <a:latin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868279"/>
            <a:ext cx="6096000" cy="400110"/>
          </a:xfrm>
          <a:prstGeom prst="rect">
            <a:avLst/>
          </a:prstGeom>
          <a:noFill/>
        </p:spPr>
        <p:txBody>
          <a:bodyPr wrap="square">
            <a:spAutoFit/>
          </a:bodyPr>
          <a:lstStyle/>
          <a:p>
            <a:r>
              <a:rPr lang="en-US" sz="2000" b="0" i="0" u="none" strike="noStrike" baseline="0" dirty="0">
                <a:solidFill>
                  <a:schemeClr val="accent6">
                    <a:lumMod val="50000"/>
                  </a:schemeClr>
                </a:solidFill>
                <a:latin typeface="Franklin Gothic Medium" panose="020B0603020102020204" pitchFamily="34" charset="0"/>
              </a:rPr>
              <a:t>Duties of auditors</a:t>
            </a:r>
            <a:endParaRPr lang="en-US" sz="2000"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448973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04309" y="1343492"/>
            <a:ext cx="8352430" cy="6463308"/>
          </a:xfrm>
          <a:prstGeom prst="rect">
            <a:avLst/>
          </a:prstGeom>
          <a:noFill/>
        </p:spPr>
        <p:txBody>
          <a:bodyPr wrap="square" rtlCol="0">
            <a:spAutoFit/>
          </a:bodyPr>
          <a:lstStyle/>
          <a:p>
            <a:pPr algn="just"/>
            <a:r>
              <a:rPr lang="en-US" sz="2400" b="0" i="0" u="none" strike="noStrike" baseline="0" dirty="0">
                <a:latin typeface="Arial" panose="020B0604020202020204" pitchFamily="34" charset="0"/>
              </a:rPr>
              <a:t>(e) whether or not in their opinion:</a:t>
            </a:r>
          </a:p>
          <a:p>
            <a:pPr algn="just"/>
            <a:endParaRPr lang="en-US" sz="2400" b="0" i="0" u="none" strike="noStrike" baseline="0" dirty="0">
              <a:latin typeface="Arial" panose="020B0604020202020204" pitchFamily="34" charset="0"/>
            </a:endParaRPr>
          </a:p>
          <a:p>
            <a:pPr marL="857250" lvl="1" indent="-400050" algn="just">
              <a:buAutoNum type="romanLcParenBoth"/>
            </a:pPr>
            <a:r>
              <a:rPr lang="en-US" sz="2400" b="0" i="0" u="none" strike="noStrike" baseline="0" dirty="0">
                <a:latin typeface="Arial" panose="020B0604020202020204" pitchFamily="34" charset="0"/>
              </a:rPr>
              <a:t>investments made, expenditure incurred and guarantees extended, during the year, were for the </a:t>
            </a:r>
            <a:r>
              <a:rPr lang="en-US" sz="2400" b="1" i="0" u="none" strike="noStrike" baseline="0" dirty="0">
                <a:solidFill>
                  <a:srgbClr val="FF0000"/>
                </a:solidFill>
                <a:latin typeface="Arial" panose="020B0604020202020204" pitchFamily="34" charset="0"/>
              </a:rPr>
              <a:t>purpose of company’ s business</a:t>
            </a:r>
            <a:r>
              <a:rPr lang="en-US" sz="2400" b="0" i="0" u="none" strike="noStrike" baseline="0" dirty="0">
                <a:latin typeface="Arial" panose="020B0604020202020204" pitchFamily="34" charset="0"/>
              </a:rPr>
              <a:t>; and</a:t>
            </a:r>
          </a:p>
          <a:p>
            <a:pPr lvl="1" algn="just"/>
            <a:endParaRPr lang="en-US" sz="2400" b="0" i="0" u="none" strike="noStrike" baseline="0" dirty="0">
              <a:latin typeface="Arial" panose="020B0604020202020204" pitchFamily="34" charset="0"/>
            </a:endParaRPr>
          </a:p>
          <a:p>
            <a:pPr lvl="1" algn="just"/>
            <a:r>
              <a:rPr lang="en-US" sz="2400" b="0" i="0" u="none" strike="noStrike" baseline="0" dirty="0">
                <a:latin typeface="Arial" panose="020B0604020202020204" pitchFamily="34" charset="0"/>
              </a:rPr>
              <a:t>(ii) 	</a:t>
            </a:r>
            <a:r>
              <a:rPr lang="en-US" sz="2400" b="1" i="0" u="none" strike="noStrike" baseline="0" dirty="0">
                <a:solidFill>
                  <a:srgbClr val="FF0000"/>
                </a:solidFill>
                <a:latin typeface="Arial" panose="020B0604020202020204" pitchFamily="34" charset="0"/>
              </a:rPr>
              <a:t>zakat</a:t>
            </a:r>
            <a:r>
              <a:rPr lang="en-US" sz="2400" b="0" i="0" u="none" strike="noStrike" baseline="0" dirty="0">
                <a:latin typeface="Arial" panose="020B0604020202020204" pitchFamily="34" charset="0"/>
              </a:rPr>
              <a:t> deductible at source under the Zakat and 	Usher 	Ordinance, 1980 	(XVIII of 1980), was 	</a:t>
            </a:r>
            <a:r>
              <a:rPr lang="en-US" sz="2400" b="1" i="0" u="none" strike="noStrike" baseline="0" dirty="0">
                <a:solidFill>
                  <a:srgbClr val="FF0000"/>
                </a:solidFill>
                <a:latin typeface="Arial" panose="020B0604020202020204" pitchFamily="34" charset="0"/>
              </a:rPr>
              <a:t>deducted 	by 	the company and deposited in 	the Central 	Zakat 	Fund</a:t>
            </a:r>
            <a:endParaRPr lang="en-US" b="1" dirty="0">
              <a:solidFill>
                <a:srgbClr val="FF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just"/>
            <a:endParaRPr lang="en-US" sz="2000" dirty="0">
              <a:solidFill>
                <a:srgbClr val="000000"/>
              </a:solidFill>
              <a:latin typeface="Arial" panose="020B0604020202020204" pitchFamily="34" charset="0"/>
              <a:cs typeface="Arial" panose="020B0604020202020204" pitchFamily="34" charset="0"/>
            </a:endParaRPr>
          </a:p>
          <a:p>
            <a:pPr algn="just"/>
            <a:endParaRPr lang="en-US" dirty="0">
              <a:latin typeface="Arial" panose="020B0604020202020204" pitchFamily="34" charset="0"/>
            </a:endParaRPr>
          </a:p>
          <a:p>
            <a:pPr algn="just"/>
            <a:endParaRPr lang="en-US" sz="1800" b="0" i="0" u="none" strike="noStrike" baseline="0" dirty="0">
              <a:latin typeface="Arial" panose="020B0604020202020204" pitchFamily="34" charset="0"/>
            </a:endParaRPr>
          </a:p>
          <a:p>
            <a:pPr algn="just"/>
            <a:endParaRPr lang="en-US" dirty="0">
              <a:latin typeface="Arial" panose="020B0604020202020204" pitchFamily="34" charset="0"/>
            </a:endParaRPr>
          </a:p>
        </p:txBody>
      </p:sp>
      <p:sp>
        <p:nvSpPr>
          <p:cNvPr id="5" name="TextBox 4">
            <a:extLst>
              <a:ext uri="{FF2B5EF4-FFF2-40B4-BE49-F238E27FC236}">
                <a16:creationId xmlns:a16="http://schemas.microsoft.com/office/drawing/2014/main" id="{71A303E5-0745-4F9D-9983-8391503650D5}"/>
              </a:ext>
            </a:extLst>
          </p:cNvPr>
          <p:cNvSpPr txBox="1"/>
          <p:nvPr/>
        </p:nvSpPr>
        <p:spPr>
          <a:xfrm>
            <a:off x="3304309" y="868279"/>
            <a:ext cx="6096000" cy="400110"/>
          </a:xfrm>
          <a:prstGeom prst="rect">
            <a:avLst/>
          </a:prstGeom>
          <a:noFill/>
        </p:spPr>
        <p:txBody>
          <a:bodyPr wrap="square">
            <a:spAutoFit/>
          </a:bodyPr>
          <a:lstStyle/>
          <a:p>
            <a:r>
              <a:rPr lang="en-US" sz="2000" b="0" i="0" u="none" strike="noStrike" baseline="0" dirty="0">
                <a:solidFill>
                  <a:schemeClr val="accent6">
                    <a:lumMod val="50000"/>
                  </a:schemeClr>
                </a:solidFill>
                <a:latin typeface="Franklin Gothic Medium" panose="020B0603020102020204" pitchFamily="34" charset="0"/>
              </a:rPr>
              <a:t>Duties of auditors</a:t>
            </a:r>
            <a:endParaRPr lang="en-US" sz="2000" dirty="0">
              <a:solidFill>
                <a:schemeClr val="accent6">
                  <a:lumMod val="50000"/>
                </a:schemeClr>
              </a:solidFill>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Rights and duties of auditors</a:t>
            </a:r>
            <a:endParaRPr lang="en-US" sz="4000" dirty="0"/>
          </a:p>
        </p:txBody>
      </p:sp>
    </p:spTree>
    <p:extLst>
      <p:ext uri="{BB962C8B-B14F-4D97-AF65-F5344CB8AC3E}">
        <p14:creationId xmlns:p14="http://schemas.microsoft.com/office/powerpoint/2010/main" val="3140290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4" y="1004056"/>
            <a:ext cx="8352430" cy="5786199"/>
          </a:xfrm>
          <a:prstGeom prst="rect">
            <a:avLst/>
          </a:prstGeom>
          <a:noFill/>
        </p:spPr>
        <p:txBody>
          <a:bodyPr wrap="square" rtlCol="0">
            <a:spAutoFit/>
          </a:bodyPr>
          <a:lstStyle/>
          <a:p>
            <a:pPr marL="342900" indent="-342900" algn="just">
              <a:spcAft>
                <a:spcPts val="600"/>
              </a:spcAft>
              <a:buFont typeface="Wingdings" panose="05000000000000000000" pitchFamily="2" charset="2"/>
              <a:buChar char="q"/>
            </a:pPr>
            <a:r>
              <a:rPr lang="en-US" sz="2000" b="1" i="0" u="none" strike="noStrike" baseline="0" dirty="0">
                <a:solidFill>
                  <a:srgbClr val="000000"/>
                </a:solidFill>
                <a:latin typeface="Arial" panose="020B0604020202020204" pitchFamily="34" charset="0"/>
              </a:rPr>
              <a:t>Its cost. </a:t>
            </a:r>
            <a:r>
              <a:rPr lang="en-US" sz="2000" b="0" i="0" u="none" strike="noStrike" baseline="0" dirty="0">
                <a:solidFill>
                  <a:srgbClr val="000000"/>
                </a:solidFill>
                <a:latin typeface="Arial" panose="020B0604020202020204" pitchFamily="34" charset="0"/>
              </a:rPr>
              <a:t>The cost of an audit can be very high.</a:t>
            </a:r>
          </a:p>
          <a:p>
            <a:pPr algn="just">
              <a:spcAft>
                <a:spcPts val="600"/>
              </a:spcAft>
            </a:pPr>
            <a:r>
              <a:rPr lang="en-US" sz="2000" b="0" i="0" u="none" strike="noStrike" baseline="0" dirty="0">
                <a:solidFill>
                  <a:srgbClr val="000000"/>
                </a:solidFill>
                <a:latin typeface="Arial" panose="020B0604020202020204" pitchFamily="34" charset="0"/>
              </a:rPr>
              <a:t> </a:t>
            </a:r>
          </a:p>
          <a:p>
            <a:pPr marL="342900" indent="-342900" algn="just">
              <a:spcAft>
                <a:spcPts val="600"/>
              </a:spcAft>
              <a:buFont typeface="Wingdings" panose="05000000000000000000" pitchFamily="2" charset="2"/>
              <a:buChar char="q"/>
            </a:pPr>
            <a:r>
              <a:rPr lang="en-US" sz="2000" b="0" i="0" u="none" strike="noStrike" baseline="0" dirty="0">
                <a:solidFill>
                  <a:srgbClr val="000000"/>
                </a:solidFill>
                <a:latin typeface="Arial" panose="020B0604020202020204" pitchFamily="34" charset="0"/>
              </a:rPr>
              <a:t>Some items in the subject matter might be </a:t>
            </a:r>
            <a:r>
              <a:rPr lang="en-US" sz="2000" b="1" i="0" u="none" strike="noStrike" baseline="0" dirty="0">
                <a:solidFill>
                  <a:srgbClr val="000000"/>
                </a:solidFill>
                <a:latin typeface="Arial" panose="020B0604020202020204" pitchFamily="34" charset="0"/>
              </a:rPr>
              <a:t>estimates</a:t>
            </a:r>
            <a:r>
              <a:rPr lang="en-US" sz="2000" b="0" i="0" u="none" strike="noStrike" baseline="0" dirty="0">
                <a:solidFill>
                  <a:srgbClr val="000000"/>
                </a:solidFill>
                <a:latin typeface="Arial" panose="020B0604020202020204" pitchFamily="34" charset="0"/>
              </a:rPr>
              <a:t> whose truth and fairness will not be known with certainty until some point in the future. </a:t>
            </a:r>
          </a:p>
          <a:p>
            <a:pPr algn="just">
              <a:spcAft>
                <a:spcPts val="600"/>
              </a:spcAft>
            </a:pPr>
            <a:endParaRPr lang="en-US" sz="2000" b="0" i="0" u="none" strike="noStrike" baseline="0" dirty="0">
              <a:solidFill>
                <a:srgbClr val="000000"/>
              </a:solidFill>
              <a:latin typeface="Arial" panose="020B0604020202020204" pitchFamily="34" charset="0"/>
            </a:endParaRPr>
          </a:p>
          <a:p>
            <a:pPr marL="342900" indent="-342900" algn="just">
              <a:spcAft>
                <a:spcPts val="600"/>
              </a:spcAft>
              <a:buFont typeface="Wingdings" panose="05000000000000000000" pitchFamily="2" charset="2"/>
              <a:buChar char="q"/>
            </a:pPr>
            <a:r>
              <a:rPr lang="en-US" sz="2000" b="0" i="0" u="none" strike="noStrike" baseline="0" dirty="0">
                <a:solidFill>
                  <a:srgbClr val="000000"/>
                </a:solidFill>
                <a:latin typeface="Arial" panose="020B0604020202020204" pitchFamily="34" charset="0"/>
              </a:rPr>
              <a:t>Most fraud will include an attempt to </a:t>
            </a:r>
            <a:r>
              <a:rPr lang="en-US" sz="2000" b="1" i="0" u="none" strike="noStrike" baseline="0" dirty="0">
                <a:solidFill>
                  <a:srgbClr val="000000"/>
                </a:solidFill>
                <a:latin typeface="Arial" panose="020B0604020202020204" pitchFamily="34" charset="0"/>
              </a:rPr>
              <a:t>deliberately conceal the truth </a:t>
            </a:r>
            <a:r>
              <a:rPr lang="en-US" sz="2000" b="0" i="0" u="none" strike="noStrike" baseline="0" dirty="0">
                <a:solidFill>
                  <a:srgbClr val="000000"/>
                </a:solidFill>
                <a:latin typeface="Arial" panose="020B0604020202020204" pitchFamily="34" charset="0"/>
              </a:rPr>
              <a:t>or misrepresent information.</a:t>
            </a:r>
          </a:p>
          <a:p>
            <a:pPr algn="just">
              <a:spcAft>
                <a:spcPts val="600"/>
              </a:spcAft>
            </a:pPr>
            <a:endParaRPr lang="en-US" sz="2000" b="0" i="0" u="none" strike="noStrike" baseline="0" dirty="0">
              <a:solidFill>
                <a:srgbClr val="000000"/>
              </a:solidFill>
              <a:latin typeface="Arial" panose="020B0604020202020204" pitchFamily="34" charset="0"/>
            </a:endParaRPr>
          </a:p>
          <a:p>
            <a:pPr marL="342900" indent="-342900" algn="just">
              <a:spcAft>
                <a:spcPts val="600"/>
              </a:spcAft>
              <a:buFont typeface="Wingdings" panose="05000000000000000000" pitchFamily="2" charset="2"/>
              <a:buChar char="q"/>
            </a:pPr>
            <a:r>
              <a:rPr lang="en-US" sz="2000" b="0" i="0" u="none" strike="noStrike" baseline="0" dirty="0">
                <a:solidFill>
                  <a:srgbClr val="000000"/>
                </a:solidFill>
                <a:latin typeface="Arial" panose="020B0604020202020204" pitchFamily="34" charset="0"/>
              </a:rPr>
              <a:t>In order to balance cost and efficiency the auditor routinely uses </a:t>
            </a:r>
            <a:r>
              <a:rPr lang="en-US" sz="2000" b="1" i="0" u="none" strike="noStrike" baseline="0" dirty="0">
                <a:solidFill>
                  <a:srgbClr val="000000"/>
                </a:solidFill>
                <a:latin typeface="Arial" panose="020B0604020202020204" pitchFamily="34" charset="0"/>
              </a:rPr>
              <a:t>sampling rather than tests every item</a:t>
            </a:r>
            <a:r>
              <a:rPr lang="en-US" sz="2000" b="0" i="0" u="none" strike="noStrike" baseline="0" dirty="0">
                <a:solidFill>
                  <a:srgbClr val="000000"/>
                </a:solidFill>
                <a:latin typeface="Arial" panose="020B0604020202020204" pitchFamily="34" charset="0"/>
              </a:rPr>
              <a:t>.</a:t>
            </a:r>
          </a:p>
          <a:p>
            <a:pPr algn="just">
              <a:spcAft>
                <a:spcPts val="600"/>
              </a:spcAft>
            </a:pPr>
            <a:endParaRPr lang="en-US" sz="2000" b="0" i="0" u="none" strike="noStrike" baseline="0" dirty="0">
              <a:solidFill>
                <a:srgbClr val="000000"/>
              </a:solidFill>
              <a:latin typeface="Arial" panose="020B0604020202020204" pitchFamily="34" charset="0"/>
            </a:endParaRPr>
          </a:p>
          <a:p>
            <a:pPr marL="342900" indent="-342900" algn="just">
              <a:spcAft>
                <a:spcPts val="600"/>
              </a:spcAft>
              <a:buFont typeface="Wingdings" panose="05000000000000000000" pitchFamily="2" charset="2"/>
              <a:buChar char="q"/>
            </a:pPr>
            <a:r>
              <a:rPr lang="en-US" sz="2000" b="0" i="0" u="none" strike="noStrike" baseline="0" dirty="0">
                <a:solidFill>
                  <a:srgbClr val="000000"/>
                </a:solidFill>
                <a:latin typeface="Arial" panose="020B0604020202020204" pitchFamily="34" charset="0"/>
              </a:rPr>
              <a:t>Irrespective of how robust a client‘s systems are they will always incorporate some degree </a:t>
            </a:r>
            <a:r>
              <a:rPr lang="en-US" sz="2000" b="1" i="0" u="none" strike="noStrike" baseline="0" dirty="0">
                <a:solidFill>
                  <a:srgbClr val="000000"/>
                </a:solidFill>
                <a:latin typeface="Arial" panose="020B0604020202020204" pitchFamily="34" charset="0"/>
              </a:rPr>
              <a:t>of inherent limitation</a:t>
            </a:r>
            <a:r>
              <a:rPr lang="en-US" sz="2000" b="0" i="0" u="none" strike="noStrike" baseline="0" dirty="0">
                <a:solidFill>
                  <a:srgbClr val="000000"/>
                </a:solidFill>
                <a:latin typeface="Arial" panose="020B0604020202020204" pitchFamily="34" charset="0"/>
              </a:rPr>
              <a:t>.</a:t>
            </a:r>
          </a:p>
          <a:p>
            <a:pPr algn="just">
              <a:spcAft>
                <a:spcPts val="600"/>
              </a:spcAft>
            </a:pPr>
            <a:endParaRPr lang="en-US" sz="2000" b="0" i="0" u="none" strike="noStrike" baseline="0" dirty="0">
              <a:solidFill>
                <a:srgbClr val="000000"/>
              </a:solidFill>
              <a:latin typeface="Arial" panose="020B0604020202020204" pitchFamily="34" charset="0"/>
            </a:endParaRPr>
          </a:p>
          <a:p>
            <a:pPr algn="just">
              <a:spcAft>
                <a:spcPts val="600"/>
              </a:spcAft>
            </a:pPr>
            <a:r>
              <a:rPr lang="en-US" sz="2000" b="0" i="0" u="none" strike="noStrike" baseline="0" dirty="0">
                <a:solidFill>
                  <a:srgbClr val="4F6228"/>
                </a:solidFill>
                <a:latin typeface="Wingdings" panose="05000000000000000000" pitchFamily="2" charset="2"/>
              </a:rPr>
              <a:t> </a:t>
            </a:r>
            <a:r>
              <a:rPr lang="en-US" sz="2000" b="0" i="0" u="none" strike="noStrike" baseline="0" dirty="0">
                <a:solidFill>
                  <a:srgbClr val="000000"/>
                </a:solidFill>
                <a:latin typeface="Arial" panose="020B0604020202020204" pitchFamily="34" charset="0"/>
              </a:rPr>
              <a:t>Audit evidence is </a:t>
            </a:r>
            <a:r>
              <a:rPr lang="en-US" sz="2000" b="1" i="0" u="none" strike="noStrike" baseline="0" dirty="0">
                <a:solidFill>
                  <a:srgbClr val="000000"/>
                </a:solidFill>
                <a:latin typeface="Arial" panose="020B0604020202020204" pitchFamily="34" charset="0"/>
              </a:rPr>
              <a:t>persuasive rather than conclusive</a:t>
            </a:r>
            <a:r>
              <a:rPr lang="en-US" sz="2000" dirty="0">
                <a:solidFill>
                  <a:srgbClr val="000000"/>
                </a:solidFill>
                <a:latin typeface="Arial" panose="020B0604020202020204" pitchFamily="34" charset="0"/>
              </a:rPr>
              <a:t>.</a:t>
            </a:r>
            <a:endParaRPr lang="en-US" sz="20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Limitations of statutory audits</a:t>
            </a:r>
            <a:endParaRPr lang="en-US" sz="4000" dirty="0"/>
          </a:p>
        </p:txBody>
      </p:sp>
    </p:spTree>
    <p:extLst>
      <p:ext uri="{BB962C8B-B14F-4D97-AF65-F5344CB8AC3E}">
        <p14:creationId xmlns:p14="http://schemas.microsoft.com/office/powerpoint/2010/main" val="2290998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Planning an audit</a:t>
            </a:r>
            <a:endParaRPr lang="en-US" sz="4000" dirty="0"/>
          </a:p>
        </p:txBody>
      </p:sp>
      <p:sp>
        <p:nvSpPr>
          <p:cNvPr id="5" name="TextBox 4">
            <a:extLst>
              <a:ext uri="{FF2B5EF4-FFF2-40B4-BE49-F238E27FC236}">
                <a16:creationId xmlns:a16="http://schemas.microsoft.com/office/drawing/2014/main" id="{D924F27A-4D42-4E47-B08D-7794D4940CCD}"/>
              </a:ext>
            </a:extLst>
          </p:cNvPr>
          <p:cNvSpPr txBox="1"/>
          <p:nvPr/>
        </p:nvSpPr>
        <p:spPr>
          <a:xfrm>
            <a:off x="3401291" y="923835"/>
            <a:ext cx="8652164" cy="1200329"/>
          </a:xfrm>
          <a:prstGeom prst="rect">
            <a:avLst/>
          </a:prstGeom>
          <a:noFill/>
        </p:spPr>
        <p:txBody>
          <a:bodyPr wrap="square">
            <a:spAutoFit/>
          </a:bodyPr>
          <a:lstStyle/>
          <a:p>
            <a:pPr algn="l"/>
            <a:r>
              <a:rPr lang="en-US" sz="2400" b="0" i="0" u="none" strike="noStrike" baseline="0" dirty="0">
                <a:latin typeface="Arial" panose="020B0604020202020204" pitchFamily="34" charset="0"/>
              </a:rPr>
              <a:t>The auditor shall establish an overall </a:t>
            </a:r>
            <a:r>
              <a:rPr lang="en-US" sz="2400" b="1" i="0" u="none" strike="noStrike" baseline="0" dirty="0">
                <a:latin typeface="Arial" panose="020B0604020202020204" pitchFamily="34" charset="0"/>
              </a:rPr>
              <a:t>audit strategy </a:t>
            </a:r>
            <a:r>
              <a:rPr lang="en-US" sz="2400" b="0" i="0" u="none" strike="noStrike" baseline="0" dirty="0">
                <a:latin typeface="Arial" panose="020B0604020202020204" pitchFamily="34" charset="0"/>
              </a:rPr>
              <a:t>that sets the scope, timing and direction of the audit, and that guides the development of the </a:t>
            </a:r>
            <a:r>
              <a:rPr lang="en-US" sz="2400" b="1" i="0" u="none" strike="noStrike" baseline="0" dirty="0">
                <a:latin typeface="Arial" panose="020B0604020202020204" pitchFamily="34" charset="0"/>
              </a:rPr>
              <a:t>audit plan</a:t>
            </a:r>
            <a:r>
              <a:rPr lang="en-US" sz="2400" b="0" i="0" u="none" strike="noStrike" baseline="0" dirty="0">
                <a:latin typeface="Arial" panose="020B0604020202020204" pitchFamily="34" charset="0"/>
              </a:rPr>
              <a:t>.</a:t>
            </a:r>
            <a:endParaRPr lang="en-US" sz="2400" dirty="0"/>
          </a:p>
        </p:txBody>
      </p:sp>
      <p:sp>
        <p:nvSpPr>
          <p:cNvPr id="7" name="TextBox 6">
            <a:extLst>
              <a:ext uri="{FF2B5EF4-FFF2-40B4-BE49-F238E27FC236}">
                <a16:creationId xmlns:a16="http://schemas.microsoft.com/office/drawing/2014/main" id="{DA21F89D-3389-49BD-B281-568ECFE5F18D}"/>
              </a:ext>
            </a:extLst>
          </p:cNvPr>
          <p:cNvSpPr txBox="1"/>
          <p:nvPr/>
        </p:nvSpPr>
        <p:spPr>
          <a:xfrm>
            <a:off x="3401291" y="2287013"/>
            <a:ext cx="8582891" cy="3785652"/>
          </a:xfrm>
          <a:prstGeom prst="rect">
            <a:avLst/>
          </a:prstGeom>
          <a:noFill/>
        </p:spPr>
        <p:txBody>
          <a:bodyPr wrap="square">
            <a:spAutoFit/>
          </a:bodyPr>
          <a:lstStyle/>
          <a:p>
            <a:pPr algn="l"/>
            <a:r>
              <a:rPr lang="en-US" sz="2400" b="0" i="0" u="none" strike="noStrike" baseline="0" dirty="0">
                <a:solidFill>
                  <a:srgbClr val="000000"/>
                </a:solidFill>
                <a:latin typeface="Arial" panose="020B0604020202020204" pitchFamily="34" charset="0"/>
              </a:rPr>
              <a:t>The audit plan will set out:</a:t>
            </a:r>
          </a:p>
          <a:p>
            <a:pPr algn="l"/>
            <a:endParaRPr lang="en-US" sz="2400" b="0" i="0" u="none" strike="noStrike" baseline="0" dirty="0">
              <a:solidFill>
                <a:srgbClr val="000000"/>
              </a:solidFill>
              <a:latin typeface="Arial" panose="020B0604020202020204" pitchFamily="34" charset="0"/>
            </a:endParaRPr>
          </a:p>
          <a:p>
            <a:pPr marL="342900" indent="-342900" algn="l">
              <a:buFont typeface="Arial" panose="020B0604020202020204" pitchFamily="34" charset="0"/>
              <a:buChar char="•"/>
            </a:pPr>
            <a:r>
              <a:rPr lang="en-US" sz="2400" b="0" i="0" u="none" strike="noStrike" baseline="0" dirty="0">
                <a:solidFill>
                  <a:srgbClr val="000000"/>
                </a:solidFill>
                <a:latin typeface="Arial" panose="020B0604020202020204" pitchFamily="34" charset="0"/>
              </a:rPr>
              <a:t>the procedures to be used in order to assess the </a:t>
            </a:r>
            <a:r>
              <a:rPr lang="en-US" sz="2400" b="1" i="0" u="none" strike="noStrike" baseline="0" dirty="0">
                <a:solidFill>
                  <a:srgbClr val="000000"/>
                </a:solidFill>
                <a:latin typeface="Arial" panose="020B0604020202020204" pitchFamily="34" charset="0"/>
              </a:rPr>
              <a:t>risk of misstatement </a:t>
            </a:r>
            <a:r>
              <a:rPr lang="en-US" sz="2400" b="0" i="0" u="none" strike="noStrike" baseline="0" dirty="0">
                <a:solidFill>
                  <a:srgbClr val="000000"/>
                </a:solidFill>
                <a:latin typeface="Arial" panose="020B0604020202020204" pitchFamily="34" charset="0"/>
              </a:rPr>
              <a:t>in the entity</a:t>
            </a:r>
            <a:r>
              <a:rPr lang="en-US" sz="2400" dirty="0">
                <a:solidFill>
                  <a:srgbClr val="000000"/>
                </a:solidFill>
                <a:latin typeface="Arial" panose="020B0604020202020204" pitchFamily="34" charset="0"/>
              </a:rPr>
              <a:t>’ </a:t>
            </a:r>
            <a:r>
              <a:rPr lang="en-US" sz="2400" b="0" i="0" u="none" strike="noStrike" baseline="0" dirty="0">
                <a:solidFill>
                  <a:srgbClr val="000000"/>
                </a:solidFill>
                <a:latin typeface="Arial" panose="020B0604020202020204" pitchFamily="34" charset="0"/>
              </a:rPr>
              <a:t>s accounting records/financial statements</a:t>
            </a:r>
            <a:endParaRPr lang="en-US" sz="2400" dirty="0">
              <a:solidFill>
                <a:srgbClr val="000000"/>
              </a:solidFill>
              <a:latin typeface="Arial" panose="020B0604020202020204" pitchFamily="34" charset="0"/>
            </a:endParaRPr>
          </a:p>
          <a:p>
            <a:pPr marL="342900" indent="-342900" algn="l">
              <a:buFont typeface="Arial" panose="020B0604020202020204" pitchFamily="34" charset="0"/>
              <a:buChar char="•"/>
            </a:pPr>
            <a:endParaRPr lang="en-US" sz="2400" b="0" i="0" u="none" strike="noStrike" baseline="0" dirty="0">
              <a:solidFill>
                <a:srgbClr val="000000"/>
              </a:solidFill>
              <a:latin typeface="Arial" panose="020B0604020202020204" pitchFamily="34" charset="0"/>
            </a:endParaRPr>
          </a:p>
          <a:p>
            <a:pPr marL="342900" indent="-342900" algn="l">
              <a:buFont typeface="Arial" panose="020B0604020202020204" pitchFamily="34" charset="0"/>
              <a:buChar char="•"/>
            </a:pPr>
            <a:r>
              <a:rPr lang="en-US" sz="2400" b="0" i="0" u="none" strike="noStrike" baseline="0" dirty="0">
                <a:solidFill>
                  <a:srgbClr val="000000"/>
                </a:solidFill>
                <a:latin typeface="Arial" panose="020B0604020202020204" pitchFamily="34" charset="0"/>
              </a:rPr>
              <a:t>plan </a:t>
            </a:r>
            <a:r>
              <a:rPr lang="en-US" sz="2400" b="1" i="0" u="none" strike="noStrike" baseline="0" dirty="0">
                <a:solidFill>
                  <a:srgbClr val="000000"/>
                </a:solidFill>
                <a:latin typeface="Arial" panose="020B0604020202020204" pitchFamily="34" charset="0"/>
              </a:rPr>
              <a:t>further audit procedures </a:t>
            </a:r>
            <a:r>
              <a:rPr lang="en-US" sz="2400" b="0" i="0" u="none" strike="noStrike" baseline="0" dirty="0">
                <a:solidFill>
                  <a:srgbClr val="000000"/>
                </a:solidFill>
                <a:latin typeface="Arial" panose="020B0604020202020204" pitchFamily="34" charset="0"/>
              </a:rPr>
              <a:t>for each material audit area. These audit procedures might be in response to the risks assessed   </a:t>
            </a:r>
          </a:p>
          <a:p>
            <a:pPr algn="l"/>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773472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Planning an audit</a:t>
            </a:r>
            <a:endParaRPr lang="en-US" sz="4000" dirty="0"/>
          </a:p>
        </p:txBody>
      </p:sp>
      <p:sp>
        <p:nvSpPr>
          <p:cNvPr id="7" name="TextBox 6">
            <a:extLst>
              <a:ext uri="{FF2B5EF4-FFF2-40B4-BE49-F238E27FC236}">
                <a16:creationId xmlns:a16="http://schemas.microsoft.com/office/drawing/2014/main" id="{DA21F89D-3389-49BD-B281-568ECFE5F18D}"/>
              </a:ext>
            </a:extLst>
          </p:cNvPr>
          <p:cNvSpPr txBox="1"/>
          <p:nvPr/>
        </p:nvSpPr>
        <p:spPr>
          <a:xfrm>
            <a:off x="3414988" y="1628922"/>
            <a:ext cx="8915557" cy="3908762"/>
          </a:xfrm>
          <a:prstGeom prst="rect">
            <a:avLst/>
          </a:prstGeom>
          <a:noFill/>
        </p:spPr>
        <p:txBody>
          <a:bodyPr wrap="square">
            <a:spAutoFit/>
          </a:bodyPr>
          <a:lstStyle/>
          <a:p>
            <a:pPr algn="l"/>
            <a:r>
              <a:rPr lang="en-US" sz="3200" b="0" i="0" u="none" strike="noStrike" baseline="0" dirty="0">
                <a:solidFill>
                  <a:srgbClr val="000000"/>
                </a:solidFill>
                <a:latin typeface="Arial" panose="020B0604020202020204" pitchFamily="34" charset="0"/>
              </a:rPr>
              <a:t>The audit procedures to be performed by audit team members will be those needed in order to:</a:t>
            </a:r>
          </a:p>
          <a:p>
            <a:pPr algn="l"/>
            <a:endParaRPr lang="en-US" sz="3200" b="0" i="0" u="none" strike="noStrike" baseline="0" dirty="0">
              <a:solidFill>
                <a:srgbClr val="000000"/>
              </a:solidFill>
              <a:latin typeface="Arial" panose="020B0604020202020204" pitchFamily="34" charset="0"/>
            </a:endParaRPr>
          </a:p>
          <a:p>
            <a:pPr marL="457200" indent="-457200" algn="l">
              <a:buFont typeface="Wingdings" panose="05000000000000000000" pitchFamily="2" charset="2"/>
              <a:buChar char="q"/>
            </a:pPr>
            <a:r>
              <a:rPr lang="en-US" sz="3200" b="0" i="0" u="none" strike="noStrike" baseline="0" dirty="0">
                <a:solidFill>
                  <a:srgbClr val="000000"/>
                </a:solidFill>
                <a:latin typeface="Arial" panose="020B0604020202020204" pitchFamily="34" charset="0"/>
              </a:rPr>
              <a:t>obtain </a:t>
            </a:r>
            <a:r>
              <a:rPr lang="en-US" sz="3200" b="1" i="0" u="none" strike="noStrike" baseline="0" dirty="0">
                <a:solidFill>
                  <a:srgbClr val="FF0000"/>
                </a:solidFill>
                <a:latin typeface="Arial" panose="020B0604020202020204" pitchFamily="34" charset="0"/>
              </a:rPr>
              <a:t>sufficient appropriate audit evidence</a:t>
            </a:r>
            <a:endParaRPr lang="en-US" sz="3200" dirty="0">
              <a:solidFill>
                <a:srgbClr val="FF0000"/>
              </a:solidFill>
              <a:latin typeface="Arial" panose="020B0604020202020204" pitchFamily="34" charset="0"/>
            </a:endParaRPr>
          </a:p>
          <a:p>
            <a:pPr algn="l"/>
            <a:endParaRPr lang="en-US" sz="3200" b="0" i="0" u="none" strike="noStrike" baseline="0" dirty="0">
              <a:solidFill>
                <a:srgbClr val="000000"/>
              </a:solidFill>
              <a:latin typeface="Arial" panose="020B0604020202020204" pitchFamily="34" charset="0"/>
            </a:endParaRPr>
          </a:p>
          <a:p>
            <a:pPr algn="l"/>
            <a:r>
              <a:rPr lang="en-US" sz="3200" b="0" i="0" u="none" strike="noStrike" baseline="0" dirty="0">
                <a:solidFill>
                  <a:srgbClr val="4F6228"/>
                </a:solidFill>
                <a:latin typeface="Wingdings" panose="05000000000000000000" pitchFamily="2" charset="2"/>
              </a:rPr>
              <a:t></a:t>
            </a:r>
            <a:r>
              <a:rPr lang="en-US" sz="3200" b="1" i="0" u="none" strike="noStrike" baseline="0" dirty="0">
                <a:solidFill>
                  <a:srgbClr val="FF0000"/>
                </a:solidFill>
                <a:latin typeface="Arial" panose="020B0604020202020204" pitchFamily="34" charset="0"/>
              </a:rPr>
              <a:t>reduce audit risk </a:t>
            </a:r>
            <a:r>
              <a:rPr lang="en-US" sz="3200" b="0" i="0" u="none" strike="noStrike" baseline="0" dirty="0">
                <a:solidFill>
                  <a:srgbClr val="000000"/>
                </a:solidFill>
                <a:latin typeface="Arial" panose="020B0604020202020204" pitchFamily="34" charset="0"/>
              </a:rPr>
              <a:t>to an acceptably low level</a:t>
            </a:r>
            <a:endParaRPr lang="en-US" sz="3200" dirty="0"/>
          </a:p>
          <a:p>
            <a:pPr algn="l"/>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052419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Auditor’s Risk Assessment Process</a:t>
            </a:r>
            <a:endParaRPr lang="en-US" sz="4000" dirty="0"/>
          </a:p>
        </p:txBody>
      </p:sp>
      <p:sp>
        <p:nvSpPr>
          <p:cNvPr id="6" name="TextBox 5">
            <a:extLst>
              <a:ext uri="{FF2B5EF4-FFF2-40B4-BE49-F238E27FC236}">
                <a16:creationId xmlns:a16="http://schemas.microsoft.com/office/drawing/2014/main" id="{3226AF9C-DF30-4A2D-AF8E-3B220874FD88}"/>
              </a:ext>
            </a:extLst>
          </p:cNvPr>
          <p:cNvSpPr txBox="1"/>
          <p:nvPr/>
        </p:nvSpPr>
        <p:spPr>
          <a:xfrm>
            <a:off x="3396225" y="1201570"/>
            <a:ext cx="8352430" cy="5078313"/>
          </a:xfrm>
          <a:prstGeom prst="rect">
            <a:avLst/>
          </a:prstGeom>
          <a:noFill/>
        </p:spPr>
        <p:txBody>
          <a:bodyPr wrap="square">
            <a:spAutoFit/>
          </a:bodyPr>
          <a:lstStyle/>
          <a:p>
            <a:pPr algn="l"/>
            <a:r>
              <a:rPr lang="en-US" sz="1800" b="0" i="0" u="none" strike="noStrike" baseline="0" dirty="0">
                <a:solidFill>
                  <a:srgbClr val="000000"/>
                </a:solidFill>
                <a:latin typeface="Arial" panose="020B0604020202020204" pitchFamily="34" charset="0"/>
              </a:rPr>
              <a:t>Auditor’s risk assessment procedures to include the following:</a:t>
            </a:r>
          </a:p>
          <a:p>
            <a:pPr algn="l"/>
            <a:endParaRPr lang="en-US" sz="1800" b="0" i="0" u="none" strike="noStrike" baseline="0" dirty="0">
              <a:solidFill>
                <a:srgbClr val="000000"/>
              </a:solidFill>
              <a:latin typeface="Arial" panose="020B0604020202020204" pitchFamily="34" charset="0"/>
            </a:endParaRPr>
          </a:p>
          <a:p>
            <a:pPr algn="l"/>
            <a:r>
              <a:rPr lang="en-US" sz="1800" b="0" i="0" u="none" strike="noStrike" baseline="0" dirty="0">
                <a:solidFill>
                  <a:srgbClr val="4F6228"/>
                </a:solidFill>
                <a:latin typeface="Wingdings" panose="05000000000000000000" pitchFamily="2" charset="2"/>
              </a:rPr>
              <a:t> </a:t>
            </a:r>
            <a:r>
              <a:rPr lang="en-US" sz="1800" b="1" i="0" u="none" strike="noStrike" baseline="0" dirty="0">
                <a:solidFill>
                  <a:srgbClr val="000000"/>
                </a:solidFill>
                <a:latin typeface="Arial" panose="020B0604020202020204" pitchFamily="34" charset="0"/>
              </a:rPr>
              <a:t>Inquiries </a:t>
            </a:r>
            <a:r>
              <a:rPr lang="en-US" sz="1800" b="0" i="0" u="none" strike="noStrike" baseline="0" dirty="0">
                <a:solidFill>
                  <a:srgbClr val="000000"/>
                </a:solidFill>
                <a:latin typeface="Arial" panose="020B0604020202020204" pitchFamily="34" charset="0"/>
              </a:rPr>
              <a:t>(i.e. asking questions and getting answers) of:</a:t>
            </a:r>
          </a:p>
          <a:p>
            <a:pPr lvl="1"/>
            <a:r>
              <a:rPr lang="en-US" b="0" i="0" u="none" strike="noStrike" baseline="0" dirty="0">
                <a:solidFill>
                  <a:srgbClr val="000000"/>
                </a:solidFill>
                <a:latin typeface="Symbol" panose="05050102010706020507" pitchFamily="18" charset="2"/>
              </a:rPr>
              <a:t> </a:t>
            </a:r>
            <a:r>
              <a:rPr lang="en-US" b="0" i="0" u="none" strike="noStrike" baseline="0" dirty="0">
                <a:solidFill>
                  <a:srgbClr val="000000"/>
                </a:solidFill>
                <a:latin typeface="Arial" panose="020B0604020202020204" pitchFamily="34" charset="0"/>
              </a:rPr>
              <a:t>management;</a:t>
            </a:r>
          </a:p>
          <a:p>
            <a:pPr lvl="1"/>
            <a:r>
              <a:rPr lang="en-US" b="0" i="0" u="none" strike="noStrike" baseline="0" dirty="0">
                <a:solidFill>
                  <a:srgbClr val="000000"/>
                </a:solidFill>
                <a:latin typeface="Symbol" panose="05050102010706020507" pitchFamily="18" charset="2"/>
              </a:rPr>
              <a:t> </a:t>
            </a:r>
            <a:r>
              <a:rPr lang="en-US" b="0" i="0" u="none" strike="noStrike" baseline="0" dirty="0">
                <a:solidFill>
                  <a:srgbClr val="000000"/>
                </a:solidFill>
                <a:latin typeface="Arial" panose="020B0604020202020204" pitchFamily="34" charset="0"/>
              </a:rPr>
              <a:t>appropriate individuals within the internal audit function if such a function exists</a:t>
            </a:r>
          </a:p>
          <a:p>
            <a:pPr lvl="1"/>
            <a:r>
              <a:rPr lang="en-US" b="0" i="0" u="none" strike="noStrike" baseline="0" dirty="0">
                <a:solidFill>
                  <a:srgbClr val="000000"/>
                </a:solidFill>
                <a:latin typeface="Symbol" panose="05050102010706020507" pitchFamily="18" charset="2"/>
              </a:rPr>
              <a:t> </a:t>
            </a:r>
            <a:r>
              <a:rPr lang="en-US" b="0" i="0" u="none" strike="noStrike" baseline="0" dirty="0">
                <a:solidFill>
                  <a:srgbClr val="000000"/>
                </a:solidFill>
                <a:latin typeface="Arial" panose="020B0604020202020204" pitchFamily="34" charset="0"/>
              </a:rPr>
              <a:t>others who may have information that is likely to assist in identifying risks of material</a:t>
            </a:r>
          </a:p>
          <a:p>
            <a:pPr lvl="1"/>
            <a:r>
              <a:rPr lang="en-US" b="0" i="0" u="none" strike="noStrike" baseline="0" dirty="0">
                <a:solidFill>
                  <a:srgbClr val="000000"/>
                </a:solidFill>
                <a:latin typeface="Arial" panose="020B0604020202020204" pitchFamily="34" charset="0"/>
              </a:rPr>
              <a:t>misstatement due to fraud or error.</a:t>
            </a:r>
          </a:p>
          <a:p>
            <a:pPr algn="l"/>
            <a:endParaRPr lang="en-US" sz="1800" b="0" i="0" u="none" strike="noStrike" baseline="0" dirty="0">
              <a:solidFill>
                <a:srgbClr val="000000"/>
              </a:solidFill>
              <a:latin typeface="Arial" panose="020B0604020202020204" pitchFamily="34" charset="0"/>
            </a:endParaRPr>
          </a:p>
          <a:p>
            <a:pPr algn="l"/>
            <a:r>
              <a:rPr lang="en-US" sz="1800" b="0" i="0" u="none" strike="noStrike" baseline="0" dirty="0">
                <a:solidFill>
                  <a:srgbClr val="4F6228"/>
                </a:solidFill>
                <a:latin typeface="Wingdings" panose="05000000000000000000" pitchFamily="2" charset="2"/>
              </a:rPr>
              <a:t> </a:t>
            </a:r>
            <a:r>
              <a:rPr lang="en-US" sz="1800" b="1" i="0" u="none" strike="noStrike" baseline="0" dirty="0">
                <a:solidFill>
                  <a:srgbClr val="000000"/>
                </a:solidFill>
                <a:latin typeface="Arial" panose="020B0604020202020204" pitchFamily="34" charset="0"/>
              </a:rPr>
              <a:t>Analytical procedures</a:t>
            </a:r>
            <a:r>
              <a:rPr lang="en-US" sz="1800" b="0" i="0" u="none" strike="noStrike" baseline="0" dirty="0">
                <a:solidFill>
                  <a:srgbClr val="000000"/>
                </a:solidFill>
                <a:latin typeface="Arial" panose="020B0604020202020204" pitchFamily="34" charset="0"/>
              </a:rPr>
              <a:t>, which involves the study of ratios and trends to identify the</a:t>
            </a:r>
          </a:p>
          <a:p>
            <a:pPr algn="l"/>
            <a:r>
              <a:rPr lang="en-US" sz="1800" b="0" i="0" u="none" strike="noStrike" baseline="0" dirty="0">
                <a:solidFill>
                  <a:srgbClr val="000000"/>
                </a:solidFill>
                <a:latin typeface="Arial" panose="020B0604020202020204" pitchFamily="34" charset="0"/>
              </a:rPr>
              <a:t>existence of unusual transactions or events or amounts, ratios or trends that might have</a:t>
            </a:r>
          </a:p>
          <a:p>
            <a:pPr algn="l"/>
            <a:r>
              <a:rPr lang="en-US" sz="1800" b="0" i="0" u="none" strike="noStrike" baseline="0" dirty="0">
                <a:solidFill>
                  <a:srgbClr val="000000"/>
                </a:solidFill>
                <a:latin typeface="Arial" panose="020B0604020202020204" pitchFamily="34" charset="0"/>
              </a:rPr>
              <a:t>implications for the audit </a:t>
            </a:r>
          </a:p>
          <a:p>
            <a:pPr algn="l"/>
            <a:endParaRPr lang="en-US" sz="1800" b="0" i="0" u="none" strike="noStrike" baseline="0" dirty="0">
              <a:solidFill>
                <a:srgbClr val="000000"/>
              </a:solidFill>
              <a:latin typeface="Arial" panose="020B0604020202020204" pitchFamily="34" charset="0"/>
            </a:endParaRPr>
          </a:p>
          <a:p>
            <a:pPr algn="l"/>
            <a:r>
              <a:rPr lang="en-US" sz="1800" b="0" i="0" u="none" strike="noStrike" baseline="0" dirty="0">
                <a:solidFill>
                  <a:srgbClr val="4F6228"/>
                </a:solidFill>
                <a:latin typeface="Wingdings" panose="05000000000000000000" pitchFamily="2" charset="2"/>
              </a:rPr>
              <a:t> </a:t>
            </a:r>
            <a:r>
              <a:rPr lang="en-US" sz="1800" b="1" i="0" u="none" strike="noStrike" baseline="0" dirty="0">
                <a:solidFill>
                  <a:srgbClr val="000000"/>
                </a:solidFill>
                <a:latin typeface="Arial" panose="020B0604020202020204" pitchFamily="34" charset="0"/>
              </a:rPr>
              <a:t>Observation and inspection </a:t>
            </a:r>
            <a:r>
              <a:rPr lang="en-US" sz="1800" b="0" i="0" u="none" strike="noStrike" baseline="0" dirty="0">
                <a:solidFill>
                  <a:srgbClr val="000000"/>
                </a:solidFill>
                <a:latin typeface="Arial" panose="020B0604020202020204" pitchFamily="34" charset="0"/>
              </a:rPr>
              <a:t>(for example, inspecting internal control manuals</a:t>
            </a:r>
            <a:endParaRPr lang="en-US" dirty="0"/>
          </a:p>
        </p:txBody>
      </p:sp>
    </p:spTree>
    <p:extLst>
      <p:ext uri="{BB962C8B-B14F-4D97-AF65-F5344CB8AC3E}">
        <p14:creationId xmlns:p14="http://schemas.microsoft.com/office/powerpoint/2010/main" val="2386328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94363" y="1488965"/>
            <a:ext cx="8352430" cy="923330"/>
          </a:xfrm>
          <a:prstGeom prst="rect">
            <a:avLst/>
          </a:prstGeom>
          <a:noFill/>
        </p:spPr>
        <p:txBody>
          <a:bodyPr wrap="square" rtlCol="0">
            <a:spAutoFit/>
          </a:bodyPr>
          <a:lstStyle/>
          <a:p>
            <a:pPr algn="just"/>
            <a:r>
              <a:rPr lang="en-US" sz="1800" b="0" i="0" u="none" strike="noStrike" baseline="0" dirty="0">
                <a:latin typeface="Arial" panose="020B0604020202020204" pitchFamily="34" charset="0"/>
              </a:rPr>
              <a:t>The auditor is required to </a:t>
            </a:r>
            <a:r>
              <a:rPr lang="en-US" sz="1800" b="1" i="0" u="none" strike="noStrike" baseline="0" dirty="0">
                <a:latin typeface="Arial" panose="020B0604020202020204" pitchFamily="34" charset="0"/>
              </a:rPr>
              <a:t>identify and assess the risks of misstatement</a:t>
            </a:r>
            <a:r>
              <a:rPr lang="en-US" sz="1800" b="0" i="0" u="none" strike="noStrike" baseline="0" dirty="0">
                <a:latin typeface="Arial" panose="020B0604020202020204" pitchFamily="34" charset="0"/>
              </a:rPr>
              <a:t>, whether due to fraud or error, through </a:t>
            </a:r>
            <a:r>
              <a:rPr lang="en-US" sz="1800" b="1" i="0" u="none" strike="noStrike" baseline="0" dirty="0">
                <a:solidFill>
                  <a:srgbClr val="FF0000"/>
                </a:solidFill>
                <a:latin typeface="Arial" panose="020B0604020202020204" pitchFamily="34" charset="0"/>
              </a:rPr>
              <a:t>understanding the entity</a:t>
            </a:r>
            <a:r>
              <a:rPr lang="en-US" sz="1800" b="0" i="0" u="none" strike="noStrike" baseline="0" dirty="0">
                <a:latin typeface="Arial" panose="020B0604020202020204" pitchFamily="34" charset="0"/>
              </a:rPr>
              <a:t> and </a:t>
            </a:r>
            <a:r>
              <a:rPr lang="en-US" sz="1800" b="1" i="0" u="none" strike="noStrike" baseline="0" dirty="0">
                <a:solidFill>
                  <a:srgbClr val="FF0000"/>
                </a:solidFill>
                <a:latin typeface="Arial" panose="020B0604020202020204" pitchFamily="34" charset="0"/>
              </a:rPr>
              <a:t>its environment</a:t>
            </a:r>
            <a:r>
              <a:rPr lang="en-US" sz="1800" b="0" i="0" u="none" strike="noStrike" baseline="0" dirty="0">
                <a:latin typeface="Arial" panose="020B0604020202020204" pitchFamily="34" charset="0"/>
              </a:rPr>
              <a:t>, including its </a:t>
            </a:r>
            <a:r>
              <a:rPr lang="en-US" sz="1800" b="1" i="0" u="none" strike="noStrike" baseline="0" dirty="0">
                <a:solidFill>
                  <a:srgbClr val="FF0000"/>
                </a:solidFill>
                <a:latin typeface="Arial" panose="020B0604020202020204" pitchFamily="34" charset="0"/>
              </a:rPr>
              <a:t>internal controls</a:t>
            </a:r>
            <a:endParaRPr lang="en-US" sz="2000" b="1" dirty="0">
              <a:solidFill>
                <a:srgbClr val="FF0000"/>
              </a:solidFill>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1323439"/>
          </a:xfrm>
          <a:prstGeom prst="rect">
            <a:avLst/>
          </a:prstGeom>
          <a:noFill/>
        </p:spPr>
        <p:txBody>
          <a:bodyPr wrap="square" rtlCol="0">
            <a:spAutoFit/>
          </a:bodyPr>
          <a:lstStyle/>
          <a:p>
            <a:pPr algn="ctr"/>
            <a:r>
              <a:rPr lang="en-US" sz="4000" b="1" dirty="0">
                <a:solidFill>
                  <a:schemeClr val="accent6">
                    <a:lumMod val="50000"/>
                  </a:schemeClr>
                </a:solidFill>
              </a:rPr>
              <a:t>Understanding the entity and its environment</a:t>
            </a:r>
            <a:endParaRPr lang="en-US" sz="4000" dirty="0"/>
          </a:p>
        </p:txBody>
      </p:sp>
      <p:pic>
        <p:nvPicPr>
          <p:cNvPr id="5" name="Picture 4">
            <a:extLst>
              <a:ext uri="{FF2B5EF4-FFF2-40B4-BE49-F238E27FC236}">
                <a16:creationId xmlns:a16="http://schemas.microsoft.com/office/drawing/2014/main" id="{BD57E5F8-F6BD-4F65-8759-5D6069AC8A8E}"/>
              </a:ext>
            </a:extLst>
          </p:cNvPr>
          <p:cNvPicPr>
            <a:picLocks noChangeAspect="1"/>
          </p:cNvPicPr>
          <p:nvPr/>
        </p:nvPicPr>
        <p:blipFill>
          <a:blip r:embed="rId4"/>
          <a:stretch>
            <a:fillRect/>
          </a:stretch>
        </p:blipFill>
        <p:spPr>
          <a:xfrm>
            <a:off x="3356106" y="2884723"/>
            <a:ext cx="8700656" cy="1820986"/>
          </a:xfrm>
          <a:prstGeom prst="rect">
            <a:avLst/>
          </a:prstGeom>
        </p:spPr>
      </p:pic>
    </p:spTree>
    <p:extLst>
      <p:ext uri="{BB962C8B-B14F-4D97-AF65-F5344CB8AC3E}">
        <p14:creationId xmlns:p14="http://schemas.microsoft.com/office/powerpoint/2010/main" val="4223146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3" y="1004056"/>
            <a:ext cx="8735291" cy="5829481"/>
          </a:xfrm>
          <a:prstGeom prst="rect">
            <a:avLst/>
          </a:prstGeom>
          <a:noFill/>
        </p:spPr>
        <p:txBody>
          <a:bodyPr wrap="square" rtlCol="0">
            <a:spAutoFit/>
          </a:bodyPr>
          <a:lstStyle/>
          <a:p>
            <a:pPr algn="just">
              <a:lnSpc>
                <a:spcPct val="150000"/>
              </a:lnSpc>
            </a:pPr>
            <a:r>
              <a:rPr lang="en-US" sz="2800" b="0" i="0" u="none" strike="noStrike" baseline="0" dirty="0">
                <a:latin typeface="Arial" panose="020B0604020202020204" pitchFamily="34" charset="0"/>
              </a:rPr>
              <a:t>Internal control may be defined as the </a:t>
            </a:r>
            <a:r>
              <a:rPr lang="en-US" sz="2800" b="0" i="1" u="none" strike="noStrike" baseline="0" dirty="0">
                <a:solidFill>
                  <a:srgbClr val="FF0000"/>
                </a:solidFill>
                <a:latin typeface="Arial" panose="020B0604020202020204" pitchFamily="34" charset="0"/>
              </a:rPr>
              <a:t>process designed and put in place </a:t>
            </a:r>
            <a:r>
              <a:rPr lang="en-US" sz="2800" b="0" i="0" u="none" strike="noStrike" baseline="0" dirty="0">
                <a:latin typeface="Arial" panose="020B0604020202020204" pitchFamily="34" charset="0"/>
              </a:rPr>
              <a:t>to provide assurance of a reasonable level regarding the achievement of the objectives of an entity. </a:t>
            </a:r>
          </a:p>
          <a:p>
            <a:pPr algn="just">
              <a:lnSpc>
                <a:spcPct val="150000"/>
              </a:lnSpc>
            </a:pPr>
            <a:r>
              <a:rPr lang="en-US" sz="2800" b="0" i="0" u="none" strike="noStrike" baseline="0" dirty="0">
                <a:latin typeface="Arial" panose="020B0604020202020204" pitchFamily="34" charset="0"/>
              </a:rPr>
              <a:t>These </a:t>
            </a:r>
            <a:r>
              <a:rPr lang="en-US" sz="2800" b="0" i="0" u="none" strike="noStrike" baseline="0" dirty="0">
                <a:solidFill>
                  <a:srgbClr val="FF0000"/>
                </a:solidFill>
                <a:latin typeface="Arial" panose="020B0604020202020204" pitchFamily="34" charset="0"/>
              </a:rPr>
              <a:t>objectives</a:t>
            </a:r>
            <a:r>
              <a:rPr lang="en-US" sz="2800" b="0" i="0" u="none" strike="noStrike" baseline="0" dirty="0">
                <a:latin typeface="Arial" panose="020B0604020202020204" pitchFamily="34" charset="0"/>
              </a:rPr>
              <a:t> relate to:</a:t>
            </a:r>
          </a:p>
          <a:p>
            <a:pPr marL="285750" indent="-285750" algn="just">
              <a:lnSpc>
                <a:spcPct val="150000"/>
              </a:lnSpc>
              <a:buFont typeface="Arial" panose="020B0604020202020204" pitchFamily="34" charset="0"/>
              <a:buChar char="•"/>
            </a:pPr>
            <a:r>
              <a:rPr lang="en-US" sz="2800" b="0" i="0" u="none" strike="noStrike" baseline="0" dirty="0">
                <a:latin typeface="Arial" panose="020B0604020202020204" pitchFamily="34" charset="0"/>
              </a:rPr>
              <a:t>the </a:t>
            </a:r>
            <a:r>
              <a:rPr lang="en-US" sz="2800" b="0" i="1" u="none" strike="noStrike" baseline="0" dirty="0">
                <a:solidFill>
                  <a:srgbClr val="FF0000"/>
                </a:solidFill>
                <a:latin typeface="Arial" panose="020B0604020202020204" pitchFamily="34" charset="0"/>
              </a:rPr>
              <a:t>reliability of the financial reports</a:t>
            </a:r>
            <a:r>
              <a:rPr lang="en-US" sz="2800" b="0" i="0" u="none" strike="noStrike" baseline="0" dirty="0">
                <a:latin typeface="Arial" panose="020B0604020202020204" pitchFamily="34" charset="0"/>
              </a:rPr>
              <a:t>, </a:t>
            </a:r>
          </a:p>
          <a:p>
            <a:pPr marL="285750" indent="-285750" algn="just">
              <a:lnSpc>
                <a:spcPct val="150000"/>
              </a:lnSpc>
              <a:buFont typeface="Arial" panose="020B0604020202020204" pitchFamily="34" charset="0"/>
              <a:buChar char="•"/>
            </a:pPr>
            <a:r>
              <a:rPr lang="en-US" sz="2800" b="0" i="0" u="none" strike="noStrike" baseline="0" dirty="0">
                <a:latin typeface="Arial" panose="020B0604020202020204" pitchFamily="34" charset="0"/>
              </a:rPr>
              <a:t>the </a:t>
            </a:r>
            <a:r>
              <a:rPr lang="en-US" sz="2800" b="0" i="1" u="none" strike="noStrike" baseline="0" dirty="0">
                <a:solidFill>
                  <a:srgbClr val="FF0000"/>
                </a:solidFill>
                <a:latin typeface="Arial" panose="020B0604020202020204" pitchFamily="34" charset="0"/>
              </a:rPr>
              <a:t>efficiency and effectiveness of operations </a:t>
            </a:r>
            <a:r>
              <a:rPr lang="en-US" sz="2800" b="0" i="0" u="none" strike="noStrike" baseline="0" dirty="0">
                <a:latin typeface="Arial" panose="020B0604020202020204" pitchFamily="34" charset="0"/>
              </a:rPr>
              <a:t>and </a:t>
            </a:r>
          </a:p>
          <a:p>
            <a:pPr marL="285750" indent="-285750" algn="just">
              <a:lnSpc>
                <a:spcPct val="150000"/>
              </a:lnSpc>
              <a:buFont typeface="Arial" panose="020B0604020202020204" pitchFamily="34" charset="0"/>
              <a:buChar char="•"/>
            </a:pPr>
            <a:r>
              <a:rPr lang="en-US" sz="2800" b="0" i="1" u="none" strike="noStrike" baseline="0" dirty="0">
                <a:solidFill>
                  <a:srgbClr val="FF0000"/>
                </a:solidFill>
                <a:latin typeface="Arial" panose="020B0604020202020204" pitchFamily="34" charset="0"/>
              </a:rPr>
              <a:t>adherence to relevant and applicable laws </a:t>
            </a:r>
            <a:r>
              <a:rPr lang="en-US" sz="2800" b="0" i="0" u="none" strike="noStrike" baseline="0" dirty="0">
                <a:latin typeface="Arial" panose="020B0604020202020204" pitchFamily="34" charset="0"/>
              </a:rPr>
              <a:t>and regulations</a:t>
            </a:r>
            <a:endParaRPr lang="en-US" sz="32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Internal Control</a:t>
            </a:r>
            <a:endParaRPr lang="en-US" sz="4000" dirty="0"/>
          </a:p>
        </p:txBody>
      </p:sp>
    </p:spTree>
    <p:extLst>
      <p:ext uri="{BB962C8B-B14F-4D97-AF65-F5344CB8AC3E}">
        <p14:creationId xmlns:p14="http://schemas.microsoft.com/office/powerpoint/2010/main" val="1790927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3" y="1004056"/>
            <a:ext cx="8735291" cy="5909310"/>
          </a:xfrm>
          <a:prstGeom prst="rect">
            <a:avLst/>
          </a:prstGeom>
          <a:noFill/>
        </p:spPr>
        <p:txBody>
          <a:bodyPr wrap="square" rtlCol="0">
            <a:spAutoFit/>
          </a:bodyPr>
          <a:lstStyle/>
          <a:p>
            <a:pPr algn="just">
              <a:lnSpc>
                <a:spcPct val="150000"/>
              </a:lnSpc>
            </a:pPr>
            <a:r>
              <a:rPr lang="en-US" sz="2800" b="0" i="0" u="none" strike="noStrike" baseline="0" dirty="0">
                <a:solidFill>
                  <a:srgbClr val="77933C"/>
                </a:solidFill>
                <a:latin typeface="Franklin Gothic Medium" panose="020B0603020102020204" pitchFamily="34" charset="0"/>
              </a:rPr>
              <a:t>How the auditor uses internal controls</a:t>
            </a:r>
          </a:p>
          <a:p>
            <a:pPr algn="just"/>
            <a:r>
              <a:rPr lang="en-US" sz="2800" dirty="0">
                <a:solidFill>
                  <a:srgbClr val="000000"/>
                </a:solidFill>
                <a:latin typeface="Arial" panose="020B0604020202020204" pitchFamily="34" charset="0"/>
              </a:rPr>
              <a:t>T</a:t>
            </a:r>
            <a:r>
              <a:rPr lang="en-US" sz="2800" b="0" i="0" u="none" strike="noStrike" baseline="0" dirty="0">
                <a:solidFill>
                  <a:srgbClr val="000000"/>
                </a:solidFill>
                <a:latin typeface="Arial" panose="020B0604020202020204" pitchFamily="34" charset="0"/>
              </a:rPr>
              <a:t>he auditor </a:t>
            </a:r>
            <a:r>
              <a:rPr lang="en-US" sz="2800" b="1" i="0" u="none" strike="noStrike" baseline="0" dirty="0">
                <a:solidFill>
                  <a:srgbClr val="000000"/>
                </a:solidFill>
                <a:latin typeface="Arial" panose="020B0604020202020204" pitchFamily="34" charset="0"/>
              </a:rPr>
              <a:t>relies </a:t>
            </a:r>
            <a:r>
              <a:rPr lang="en-US" sz="2800" b="0" i="0" u="none" strike="noStrike" baseline="0" dirty="0">
                <a:solidFill>
                  <a:srgbClr val="000000"/>
                </a:solidFill>
                <a:latin typeface="Arial" panose="020B0604020202020204" pitchFamily="34" charset="0"/>
              </a:rPr>
              <a:t>on the accounting systems and the related controls to ensure that</a:t>
            </a:r>
          </a:p>
          <a:p>
            <a:pPr algn="just"/>
            <a:r>
              <a:rPr lang="en-US" sz="2800" b="0" i="0" u="none" strike="noStrike" baseline="0" dirty="0">
                <a:solidFill>
                  <a:srgbClr val="000000"/>
                </a:solidFill>
                <a:latin typeface="Arial" panose="020B0604020202020204" pitchFamily="34" charset="0"/>
              </a:rPr>
              <a:t>transactions are properly recorded.</a:t>
            </a:r>
          </a:p>
          <a:p>
            <a:pPr algn="just"/>
            <a:endParaRPr lang="en-US" sz="2800" b="0" i="0" u="none" strike="noStrike" baseline="0" dirty="0">
              <a:solidFill>
                <a:srgbClr val="000000"/>
              </a:solidFill>
              <a:latin typeface="Arial" panose="020B0604020202020204" pitchFamily="34" charset="0"/>
            </a:endParaRPr>
          </a:p>
          <a:p>
            <a:pPr algn="just"/>
            <a:r>
              <a:rPr lang="en-US" sz="2800" b="0" i="0" u="none" strike="noStrike" baseline="0" dirty="0">
                <a:solidFill>
                  <a:srgbClr val="000000"/>
                </a:solidFill>
                <a:latin typeface="Arial" panose="020B0604020202020204" pitchFamily="34" charset="0"/>
              </a:rPr>
              <a:t>His assumption is that if the systems and the internal controls are adequate, the transactions should be processed correctly.</a:t>
            </a:r>
          </a:p>
          <a:p>
            <a:pPr algn="just"/>
            <a:endParaRPr lang="en-US" sz="2800" dirty="0">
              <a:solidFill>
                <a:srgbClr val="77933C"/>
              </a:solidFill>
              <a:latin typeface="Franklin Gothic Medium" panose="020B0603020102020204" pitchFamily="34" charset="0"/>
            </a:endParaRPr>
          </a:p>
          <a:p>
            <a:pPr algn="just"/>
            <a:r>
              <a:rPr lang="en-US" sz="2800" b="0" i="0" u="none" strike="noStrike" baseline="0" dirty="0">
                <a:latin typeface="Arial" panose="020B0604020202020204" pitchFamily="34" charset="0"/>
              </a:rPr>
              <a:t>Before the auditor can rely on the systems and controls that are in place, he must establish what those systems and controls are, and carry out an evaluation of the effectiveness of the controls.</a:t>
            </a:r>
            <a:endParaRPr lang="en-US" sz="44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Internal Control</a:t>
            </a:r>
            <a:endParaRPr lang="en-US" sz="4000" dirty="0"/>
          </a:p>
        </p:txBody>
      </p:sp>
    </p:spTree>
    <p:extLst>
      <p:ext uri="{BB962C8B-B14F-4D97-AF65-F5344CB8AC3E}">
        <p14:creationId xmlns:p14="http://schemas.microsoft.com/office/powerpoint/2010/main" val="1920981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3" y="1004056"/>
            <a:ext cx="8735291" cy="4524315"/>
          </a:xfrm>
          <a:prstGeom prst="rect">
            <a:avLst/>
          </a:prstGeom>
          <a:noFill/>
        </p:spPr>
        <p:txBody>
          <a:bodyPr wrap="square" rtlCol="0">
            <a:spAutoFit/>
          </a:bodyPr>
          <a:lstStyle/>
          <a:p>
            <a:pPr algn="just"/>
            <a:r>
              <a:rPr lang="en-US" sz="3600" b="0" i="0" u="none" strike="noStrike" baseline="0" dirty="0">
                <a:solidFill>
                  <a:srgbClr val="000000"/>
                </a:solidFill>
                <a:latin typeface="Arial" panose="020B0604020202020204" pitchFamily="34" charset="0"/>
              </a:rPr>
              <a:t>The degree of effectiveness of an internal control system will depend on the following two factors:</a:t>
            </a:r>
          </a:p>
          <a:p>
            <a:pPr algn="just"/>
            <a:endParaRPr lang="en-US" sz="3600" b="0" i="0" u="none" strike="noStrike" baseline="0" dirty="0">
              <a:solidFill>
                <a:srgbClr val="000000"/>
              </a:solidFill>
              <a:latin typeface="Arial" panose="020B0604020202020204" pitchFamily="34" charset="0"/>
            </a:endParaRPr>
          </a:p>
          <a:p>
            <a:pPr marL="285750" indent="-285750" algn="l">
              <a:buFont typeface="Wingdings" panose="05000000000000000000" pitchFamily="2" charset="2"/>
              <a:buChar char="q"/>
            </a:pPr>
            <a:r>
              <a:rPr lang="en-US" sz="3600" b="0" i="0" u="none" strike="noStrike" baseline="0" dirty="0">
                <a:solidFill>
                  <a:srgbClr val="000000"/>
                </a:solidFill>
                <a:latin typeface="Arial" panose="020B0604020202020204" pitchFamily="34" charset="0"/>
              </a:rPr>
              <a:t>The </a:t>
            </a:r>
            <a:r>
              <a:rPr lang="en-US" sz="3600" b="1" i="0" u="none" strike="noStrike" baseline="0" dirty="0">
                <a:solidFill>
                  <a:srgbClr val="000000"/>
                </a:solidFill>
                <a:latin typeface="Arial" panose="020B0604020202020204" pitchFamily="34" charset="0"/>
              </a:rPr>
              <a:t>design of the internal control system </a:t>
            </a:r>
          </a:p>
          <a:p>
            <a:pPr marL="285750" indent="-285750" algn="l">
              <a:buFont typeface="Wingdings" panose="05000000000000000000" pitchFamily="2" charset="2"/>
              <a:buChar char="q"/>
            </a:pPr>
            <a:r>
              <a:rPr lang="en-US" sz="3600" b="0" i="0" u="none" strike="noStrike" baseline="0" dirty="0">
                <a:solidFill>
                  <a:srgbClr val="000000"/>
                </a:solidFill>
                <a:latin typeface="Arial" panose="020B0604020202020204" pitchFamily="34" charset="0"/>
              </a:rPr>
              <a:t>The proper </a:t>
            </a:r>
            <a:r>
              <a:rPr lang="en-US" sz="3600" b="1" i="0" u="none" strike="noStrike" baseline="0" dirty="0">
                <a:solidFill>
                  <a:srgbClr val="000000"/>
                </a:solidFill>
                <a:latin typeface="Arial" panose="020B0604020202020204" pitchFamily="34" charset="0"/>
              </a:rPr>
              <a:t>implementation of the control</a:t>
            </a:r>
            <a:endParaRPr lang="en-US" sz="72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Internal Control</a:t>
            </a:r>
            <a:endParaRPr lang="en-US" sz="4000" dirty="0"/>
          </a:p>
        </p:txBody>
      </p:sp>
    </p:spTree>
    <p:extLst>
      <p:ext uri="{BB962C8B-B14F-4D97-AF65-F5344CB8AC3E}">
        <p14:creationId xmlns:p14="http://schemas.microsoft.com/office/powerpoint/2010/main" val="3430719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3" y="1004056"/>
            <a:ext cx="8735291" cy="5016758"/>
          </a:xfrm>
          <a:prstGeom prst="rect">
            <a:avLst/>
          </a:prstGeom>
          <a:noFill/>
        </p:spPr>
        <p:txBody>
          <a:bodyPr wrap="square" rtlCol="0">
            <a:spAutoFit/>
          </a:bodyPr>
          <a:lstStyle/>
          <a:p>
            <a:pPr algn="just"/>
            <a:r>
              <a:rPr lang="en-US" sz="3200" b="0" i="0" u="none" strike="noStrike" baseline="0" dirty="0">
                <a:solidFill>
                  <a:srgbClr val="000000"/>
                </a:solidFill>
                <a:latin typeface="Arial" panose="020B0604020202020204" pitchFamily="34" charset="0"/>
              </a:rPr>
              <a:t>The auditor must therefore:</a:t>
            </a:r>
          </a:p>
          <a:p>
            <a:pPr algn="just"/>
            <a:endParaRPr lang="en-US" sz="3200" b="0" i="0" u="none" strike="noStrike" baseline="0" dirty="0">
              <a:solidFill>
                <a:srgbClr val="000000"/>
              </a:solidFill>
              <a:latin typeface="Arial" panose="020B0604020202020204" pitchFamily="34" charset="0"/>
            </a:endParaRPr>
          </a:p>
          <a:p>
            <a:pPr marL="457200" indent="-457200" algn="just">
              <a:buFont typeface="Wingdings" panose="05000000000000000000" pitchFamily="2" charset="2"/>
              <a:buChar char="q"/>
            </a:pPr>
            <a:r>
              <a:rPr lang="en-US" sz="3200" b="0" i="0" u="none" strike="noStrike" baseline="0" dirty="0">
                <a:solidFill>
                  <a:srgbClr val="000000"/>
                </a:solidFill>
                <a:latin typeface="Arial" panose="020B0604020202020204" pitchFamily="34" charset="0"/>
              </a:rPr>
              <a:t>test the underlying internal control systems themselves, using </a:t>
            </a:r>
            <a:r>
              <a:rPr lang="en-US" sz="3200" b="1" i="0" u="none" strike="noStrike" baseline="0" dirty="0">
                <a:solidFill>
                  <a:srgbClr val="000000"/>
                </a:solidFill>
                <a:latin typeface="Arial" panose="020B0604020202020204" pitchFamily="34" charset="0"/>
              </a:rPr>
              <a:t>tests of controls</a:t>
            </a:r>
            <a:r>
              <a:rPr lang="en-US" sz="3200" b="0" i="0" u="none" strike="noStrike" baseline="0" dirty="0">
                <a:solidFill>
                  <a:srgbClr val="000000"/>
                </a:solidFill>
                <a:latin typeface="Arial" panose="020B0604020202020204" pitchFamily="34" charset="0"/>
              </a:rPr>
              <a:t>, and</a:t>
            </a:r>
          </a:p>
          <a:p>
            <a:pPr algn="just"/>
            <a:endParaRPr lang="en-US" sz="3200" b="0" i="0" u="none" strike="noStrike" baseline="0" dirty="0">
              <a:solidFill>
                <a:srgbClr val="000000"/>
              </a:solidFill>
              <a:latin typeface="Arial" panose="020B0604020202020204" pitchFamily="34" charset="0"/>
            </a:endParaRPr>
          </a:p>
          <a:p>
            <a:pPr algn="just"/>
            <a:r>
              <a:rPr lang="en-US" sz="3200" b="0" i="0" u="none" strike="noStrike" baseline="0" dirty="0">
                <a:solidFill>
                  <a:srgbClr val="4F6228"/>
                </a:solidFill>
                <a:latin typeface="Wingdings" panose="05000000000000000000" pitchFamily="2" charset="2"/>
              </a:rPr>
              <a:t> </a:t>
            </a:r>
            <a:r>
              <a:rPr lang="en-US" sz="3200" b="0" i="0" u="none" strike="noStrike" baseline="0" dirty="0">
                <a:solidFill>
                  <a:srgbClr val="000000"/>
                </a:solidFill>
                <a:latin typeface="Arial" panose="020B0604020202020204" pitchFamily="34" charset="0"/>
              </a:rPr>
              <a:t>perform some tests on the transactions and balances in the financial statements.</a:t>
            </a:r>
          </a:p>
          <a:p>
            <a:pPr algn="just"/>
            <a:endParaRPr lang="en-US" sz="3200" b="0" i="0" u="none" strike="noStrike" baseline="0" dirty="0">
              <a:solidFill>
                <a:srgbClr val="000000"/>
              </a:solidFill>
              <a:latin typeface="Arial" panose="020B0604020202020204" pitchFamily="34" charset="0"/>
            </a:endParaRPr>
          </a:p>
          <a:p>
            <a:pPr algn="just"/>
            <a:r>
              <a:rPr lang="en-US" sz="3200" b="0" i="0" u="none" strike="noStrike" baseline="0" dirty="0">
                <a:solidFill>
                  <a:srgbClr val="000000"/>
                </a:solidFill>
                <a:latin typeface="Arial" panose="020B0604020202020204" pitchFamily="34" charset="0"/>
              </a:rPr>
              <a:t>These tests on transactions and balances are referred to as </a:t>
            </a:r>
            <a:r>
              <a:rPr lang="en-US" sz="3200" b="1" i="0" u="none" strike="noStrike" baseline="0" dirty="0">
                <a:solidFill>
                  <a:srgbClr val="000000"/>
                </a:solidFill>
                <a:latin typeface="Arial" panose="020B0604020202020204" pitchFamily="34" charset="0"/>
              </a:rPr>
              <a:t>substantive procedures</a:t>
            </a:r>
            <a:r>
              <a:rPr lang="en-US" sz="3200" b="0" i="0" u="none" strike="noStrike" baseline="0" dirty="0">
                <a:solidFill>
                  <a:srgbClr val="000000"/>
                </a:solidFill>
                <a:latin typeface="Arial" panose="020B0604020202020204" pitchFamily="34" charset="0"/>
              </a:rPr>
              <a:t>:</a:t>
            </a:r>
            <a:endParaRPr lang="en-US" sz="115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Internal Control</a:t>
            </a:r>
            <a:endParaRPr lang="en-US" sz="4000" dirty="0"/>
          </a:p>
        </p:txBody>
      </p:sp>
    </p:spTree>
    <p:extLst>
      <p:ext uri="{BB962C8B-B14F-4D97-AF65-F5344CB8AC3E}">
        <p14:creationId xmlns:p14="http://schemas.microsoft.com/office/powerpoint/2010/main" val="62503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Internal Control</a:t>
            </a:r>
            <a:endParaRPr lang="en-US" sz="4000" dirty="0"/>
          </a:p>
        </p:txBody>
      </p:sp>
      <p:pic>
        <p:nvPicPr>
          <p:cNvPr id="2" name="Picture 1">
            <a:extLst>
              <a:ext uri="{FF2B5EF4-FFF2-40B4-BE49-F238E27FC236}">
                <a16:creationId xmlns:a16="http://schemas.microsoft.com/office/drawing/2014/main" id="{E55451E2-A439-434D-B029-19C237840CC0}"/>
              </a:ext>
            </a:extLst>
          </p:cNvPr>
          <p:cNvPicPr>
            <a:picLocks noChangeAspect="1"/>
          </p:cNvPicPr>
          <p:nvPr/>
        </p:nvPicPr>
        <p:blipFill>
          <a:blip r:embed="rId4"/>
          <a:stretch>
            <a:fillRect/>
          </a:stretch>
        </p:blipFill>
        <p:spPr>
          <a:xfrm>
            <a:off x="3530219" y="1704104"/>
            <a:ext cx="8528771" cy="3709125"/>
          </a:xfrm>
          <a:prstGeom prst="rect">
            <a:avLst/>
          </a:prstGeom>
        </p:spPr>
      </p:pic>
      <p:sp>
        <p:nvSpPr>
          <p:cNvPr id="7" name="TextBox 6">
            <a:extLst>
              <a:ext uri="{FF2B5EF4-FFF2-40B4-BE49-F238E27FC236}">
                <a16:creationId xmlns:a16="http://schemas.microsoft.com/office/drawing/2014/main" id="{B7E7F36C-ECC6-4F27-AB96-CBA64C8E83E4}"/>
              </a:ext>
            </a:extLst>
          </p:cNvPr>
          <p:cNvSpPr txBox="1"/>
          <p:nvPr/>
        </p:nvSpPr>
        <p:spPr>
          <a:xfrm>
            <a:off x="3622963" y="965261"/>
            <a:ext cx="8259685" cy="646331"/>
          </a:xfrm>
          <a:prstGeom prst="rect">
            <a:avLst/>
          </a:prstGeom>
          <a:noFill/>
        </p:spPr>
        <p:txBody>
          <a:bodyPr wrap="square">
            <a:spAutoFit/>
          </a:bodyPr>
          <a:lstStyle/>
          <a:p>
            <a:pPr algn="just"/>
            <a:r>
              <a:rPr lang="en-US" sz="1800" b="0" i="0" u="none" strike="noStrike" baseline="0" dirty="0">
                <a:latin typeface="Arial" panose="020B0604020202020204" pitchFamily="34" charset="0"/>
              </a:rPr>
              <a:t>The auditor required to </a:t>
            </a:r>
            <a:r>
              <a:rPr lang="en-US" sz="1800" b="1" i="0" u="none" strike="noStrike" baseline="0" dirty="0">
                <a:latin typeface="Arial" panose="020B0604020202020204" pitchFamily="34" charset="0"/>
              </a:rPr>
              <a:t>respond to the risk assessed during internal control assessment</a:t>
            </a:r>
            <a:r>
              <a:rPr lang="en-US" sz="1800" b="0" i="0" u="none" strike="noStrike" baseline="0" dirty="0">
                <a:latin typeface="Arial" panose="020B0604020202020204" pitchFamily="34" charset="0"/>
              </a:rPr>
              <a:t>.</a:t>
            </a:r>
            <a:endParaRPr lang="en-US" sz="2000" dirty="0">
              <a:latin typeface="Arial" panose="020B0604020202020204" pitchFamily="34" charset="0"/>
            </a:endParaRPr>
          </a:p>
        </p:txBody>
      </p:sp>
    </p:spTree>
    <p:extLst>
      <p:ext uri="{BB962C8B-B14F-4D97-AF65-F5344CB8AC3E}">
        <p14:creationId xmlns:p14="http://schemas.microsoft.com/office/powerpoint/2010/main" val="773739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4144789"/>
          </a:xfrm>
          <a:prstGeom prst="rect">
            <a:avLst/>
          </a:prstGeom>
          <a:noFill/>
        </p:spPr>
        <p:txBody>
          <a:bodyPr wrap="square" rtlCol="0">
            <a:spAutoFit/>
          </a:bodyPr>
          <a:lstStyle/>
          <a:p>
            <a:pPr algn="l">
              <a:lnSpc>
                <a:spcPct val="150000"/>
              </a:lnSpc>
            </a:pPr>
            <a:r>
              <a:rPr lang="en-US" sz="3600" b="0" i="0" u="none" strike="noStrike" baseline="0" dirty="0">
                <a:solidFill>
                  <a:srgbClr val="4F6228"/>
                </a:solidFill>
                <a:latin typeface="Wingdings" panose="05000000000000000000" pitchFamily="2" charset="2"/>
              </a:rPr>
              <a:t> </a:t>
            </a:r>
            <a:r>
              <a:rPr lang="en-US" sz="3600" b="0" i="0" u="none" strike="noStrike" baseline="0" dirty="0">
                <a:solidFill>
                  <a:srgbClr val="000000"/>
                </a:solidFill>
                <a:latin typeface="Arial" panose="020B0604020202020204" pitchFamily="34" charset="0"/>
              </a:rPr>
              <a:t>The control environment</a:t>
            </a:r>
          </a:p>
          <a:p>
            <a:pPr algn="l">
              <a:lnSpc>
                <a:spcPct val="150000"/>
              </a:lnSpc>
            </a:pPr>
            <a:r>
              <a:rPr lang="en-US" sz="3600" b="0" i="0" u="none" strike="noStrike" baseline="0" dirty="0">
                <a:solidFill>
                  <a:srgbClr val="4F6228"/>
                </a:solidFill>
                <a:latin typeface="Wingdings" panose="05000000000000000000" pitchFamily="2" charset="2"/>
              </a:rPr>
              <a:t> </a:t>
            </a:r>
            <a:r>
              <a:rPr lang="en-US" sz="3600" b="0" i="0" u="none" strike="noStrike" baseline="0" dirty="0">
                <a:solidFill>
                  <a:srgbClr val="000000"/>
                </a:solidFill>
                <a:latin typeface="Arial" panose="020B0604020202020204" pitchFamily="34" charset="0"/>
              </a:rPr>
              <a:t>The entity’s risk assessment process</a:t>
            </a:r>
          </a:p>
          <a:p>
            <a:pPr algn="l">
              <a:lnSpc>
                <a:spcPct val="150000"/>
              </a:lnSpc>
            </a:pPr>
            <a:r>
              <a:rPr lang="en-US" sz="3600" b="0" i="0" u="none" strike="noStrike" baseline="0" dirty="0">
                <a:solidFill>
                  <a:srgbClr val="4F6228"/>
                </a:solidFill>
                <a:latin typeface="Wingdings" panose="05000000000000000000" pitchFamily="2" charset="2"/>
              </a:rPr>
              <a:t> </a:t>
            </a:r>
            <a:r>
              <a:rPr lang="en-US" sz="3600" b="0" i="0" u="none" strike="noStrike" baseline="0" dirty="0">
                <a:solidFill>
                  <a:srgbClr val="000000"/>
                </a:solidFill>
                <a:latin typeface="Arial" panose="020B0604020202020204" pitchFamily="34" charset="0"/>
              </a:rPr>
              <a:t>The information system</a:t>
            </a:r>
          </a:p>
          <a:p>
            <a:pPr algn="l">
              <a:lnSpc>
                <a:spcPct val="150000"/>
              </a:lnSpc>
            </a:pPr>
            <a:r>
              <a:rPr lang="en-US" sz="3600" b="0" i="0" u="none" strike="noStrike" baseline="0" dirty="0">
                <a:solidFill>
                  <a:srgbClr val="4F6228"/>
                </a:solidFill>
                <a:latin typeface="Wingdings" panose="05000000000000000000" pitchFamily="2" charset="2"/>
              </a:rPr>
              <a:t> </a:t>
            </a:r>
            <a:r>
              <a:rPr lang="en-US" sz="3600" b="0" i="0" u="none" strike="noStrike" baseline="0" dirty="0">
                <a:solidFill>
                  <a:srgbClr val="000000"/>
                </a:solidFill>
                <a:latin typeface="Arial" panose="020B0604020202020204" pitchFamily="34" charset="0"/>
              </a:rPr>
              <a:t>Control activities (internal controls)</a:t>
            </a:r>
          </a:p>
          <a:p>
            <a:pPr algn="l">
              <a:lnSpc>
                <a:spcPct val="150000"/>
              </a:lnSpc>
            </a:pPr>
            <a:r>
              <a:rPr lang="en-US" sz="3600" b="0" i="0" u="none" strike="noStrike" baseline="0" dirty="0">
                <a:solidFill>
                  <a:srgbClr val="4F6228"/>
                </a:solidFill>
                <a:latin typeface="Wingdings" panose="05000000000000000000" pitchFamily="2" charset="2"/>
              </a:rPr>
              <a:t> </a:t>
            </a:r>
            <a:r>
              <a:rPr lang="en-US" sz="3600" b="0" i="0" u="none" strike="noStrike" baseline="0" dirty="0">
                <a:solidFill>
                  <a:srgbClr val="000000"/>
                </a:solidFill>
                <a:latin typeface="Arial" panose="020B0604020202020204" pitchFamily="34" charset="0"/>
              </a:rPr>
              <a:t>Monitoring of controls</a:t>
            </a:r>
            <a:endParaRPr lang="en-US" sz="54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Elements of Internal Control</a:t>
            </a:r>
            <a:endParaRPr lang="en-US" sz="4000" dirty="0"/>
          </a:p>
        </p:txBody>
      </p:sp>
    </p:spTree>
    <p:extLst>
      <p:ext uri="{BB962C8B-B14F-4D97-AF65-F5344CB8AC3E}">
        <p14:creationId xmlns:p14="http://schemas.microsoft.com/office/powerpoint/2010/main" val="4037805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3901966"/>
          </a:xfrm>
          <a:prstGeom prst="rect">
            <a:avLst/>
          </a:prstGeom>
          <a:noFill/>
        </p:spPr>
        <p:txBody>
          <a:bodyPr wrap="square" rtlCol="0">
            <a:spAutoFit/>
          </a:bodyPr>
          <a:lstStyle/>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Communication &amp; enforcement of integrity &amp; ethical values</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Commitment to competence</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Participation of management</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err="1">
                <a:solidFill>
                  <a:srgbClr val="000000"/>
                </a:solidFill>
                <a:latin typeface="Arial" panose="020B0604020202020204" pitchFamily="34" charset="0"/>
              </a:rPr>
              <a:t>Management‟s</a:t>
            </a:r>
            <a:r>
              <a:rPr lang="en-US" sz="2400" b="0" i="0" u="none" strike="noStrike" baseline="0" dirty="0">
                <a:solidFill>
                  <a:srgbClr val="000000"/>
                </a:solidFill>
                <a:latin typeface="Arial" panose="020B0604020202020204" pitchFamily="34" charset="0"/>
              </a:rPr>
              <a:t> philosophy and operating style</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err="1">
                <a:solidFill>
                  <a:srgbClr val="000000"/>
                </a:solidFill>
                <a:latin typeface="Arial" panose="020B0604020202020204" pitchFamily="34" charset="0"/>
              </a:rPr>
              <a:t>Organisational</a:t>
            </a:r>
            <a:r>
              <a:rPr lang="en-US" sz="2400" b="0" i="0" u="none" strike="noStrike" baseline="0" dirty="0">
                <a:solidFill>
                  <a:srgbClr val="000000"/>
                </a:solidFill>
                <a:latin typeface="Arial" panose="020B0604020202020204" pitchFamily="34" charset="0"/>
              </a:rPr>
              <a:t> structure</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Assignment of authority and responsibility</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Human resource policies and practices</a:t>
            </a:r>
            <a:endParaRPr lang="en-US" sz="66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Control Environment</a:t>
            </a:r>
            <a:endParaRPr lang="en-US" sz="4000" dirty="0"/>
          </a:p>
        </p:txBody>
      </p:sp>
    </p:spTree>
    <p:extLst>
      <p:ext uri="{BB962C8B-B14F-4D97-AF65-F5344CB8AC3E}">
        <p14:creationId xmlns:p14="http://schemas.microsoft.com/office/powerpoint/2010/main" val="1208564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4433073"/>
          </a:xfrm>
          <a:prstGeom prst="rect">
            <a:avLst/>
          </a:prstGeom>
          <a:noFill/>
        </p:spPr>
        <p:txBody>
          <a:bodyPr wrap="square" rtlCol="0">
            <a:spAutoFit/>
          </a:bodyPr>
          <a:lstStyle/>
          <a:p>
            <a:pPr algn="just">
              <a:lnSpc>
                <a:spcPct val="150000"/>
              </a:lnSpc>
            </a:pPr>
            <a:r>
              <a:rPr lang="en-US" sz="3200" b="0" i="0" u="none" strike="noStrike" baseline="0" dirty="0">
                <a:solidFill>
                  <a:srgbClr val="000000"/>
                </a:solidFill>
                <a:latin typeface="Arial" panose="020B0604020202020204" pitchFamily="34" charset="0"/>
              </a:rPr>
              <a:t>Within a strong system of internal control, management should identify, assess and manage business risks, on a continual basis. Significant business risks are any events or omissions that may prevent the entity from achieving its objectives.</a:t>
            </a: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Entity’s Risk Assessment Process</a:t>
            </a:r>
            <a:endParaRPr lang="en-US" sz="4000" dirty="0"/>
          </a:p>
        </p:txBody>
      </p:sp>
    </p:spTree>
    <p:extLst>
      <p:ext uri="{BB962C8B-B14F-4D97-AF65-F5344CB8AC3E}">
        <p14:creationId xmlns:p14="http://schemas.microsoft.com/office/powerpoint/2010/main" val="854442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3347840"/>
          </a:xfrm>
          <a:prstGeom prst="rect">
            <a:avLst/>
          </a:prstGeom>
          <a:noFill/>
        </p:spPr>
        <p:txBody>
          <a:bodyPr wrap="square" rtlCol="0">
            <a:spAutoFit/>
          </a:bodyPr>
          <a:lstStyle/>
          <a:p>
            <a:pPr algn="l">
              <a:lnSpc>
                <a:spcPct val="150000"/>
              </a:lnSpc>
            </a:pPr>
            <a:r>
              <a:rPr lang="en-US" sz="2400" dirty="0">
                <a:latin typeface="Arial" panose="020B0604020202020204" pitchFamily="34" charset="0"/>
              </a:rPr>
              <a:t>An information system consists of:</a:t>
            </a:r>
          </a:p>
          <a:p>
            <a:pPr algn="l">
              <a:lnSpc>
                <a:spcPct val="150000"/>
              </a:lnSpc>
            </a:pPr>
            <a:r>
              <a:rPr lang="en-US" sz="2400" dirty="0">
                <a:latin typeface="Arial" panose="020B0604020202020204" pitchFamily="34" charset="0"/>
              </a:rPr>
              <a:t> infrastructure (physical and hardware components)</a:t>
            </a:r>
          </a:p>
          <a:p>
            <a:pPr algn="l">
              <a:lnSpc>
                <a:spcPct val="150000"/>
              </a:lnSpc>
            </a:pPr>
            <a:r>
              <a:rPr lang="en-US" sz="2400" dirty="0">
                <a:latin typeface="Arial" panose="020B0604020202020204" pitchFamily="34" charset="0"/>
              </a:rPr>
              <a:t> software</a:t>
            </a:r>
          </a:p>
          <a:p>
            <a:pPr algn="l">
              <a:lnSpc>
                <a:spcPct val="150000"/>
              </a:lnSpc>
            </a:pPr>
            <a:r>
              <a:rPr lang="en-US" sz="2400" dirty="0">
                <a:latin typeface="Arial" panose="020B0604020202020204" pitchFamily="34" charset="0"/>
              </a:rPr>
              <a:t> people</a:t>
            </a:r>
          </a:p>
          <a:p>
            <a:pPr algn="l">
              <a:lnSpc>
                <a:spcPct val="150000"/>
              </a:lnSpc>
            </a:pPr>
            <a:r>
              <a:rPr lang="en-US" sz="2400" dirty="0">
                <a:latin typeface="Arial" panose="020B0604020202020204" pitchFamily="34" charset="0"/>
              </a:rPr>
              <a:t> procedures, and</a:t>
            </a:r>
          </a:p>
          <a:p>
            <a:pPr algn="l">
              <a:lnSpc>
                <a:spcPct val="150000"/>
              </a:lnSpc>
            </a:pPr>
            <a:r>
              <a:rPr lang="en-US" sz="2400" dirty="0">
                <a:latin typeface="Arial" panose="020B0604020202020204" pitchFamily="34" charset="0"/>
              </a:rPr>
              <a:t> data.</a:t>
            </a: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Information System</a:t>
            </a:r>
            <a:endParaRPr lang="en-US" sz="4000" dirty="0"/>
          </a:p>
        </p:txBody>
      </p:sp>
    </p:spTree>
    <p:extLst>
      <p:ext uri="{BB962C8B-B14F-4D97-AF65-F5344CB8AC3E}">
        <p14:creationId xmlns:p14="http://schemas.microsoft.com/office/powerpoint/2010/main" val="1166739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4455835"/>
          </a:xfrm>
          <a:prstGeom prst="rect">
            <a:avLst/>
          </a:prstGeom>
          <a:noFill/>
        </p:spPr>
        <p:txBody>
          <a:bodyPr wrap="square" rtlCol="0">
            <a:spAutoFit/>
          </a:bodyPr>
          <a:lstStyle/>
          <a:p>
            <a:pPr algn="just">
              <a:lnSpc>
                <a:spcPct val="150000"/>
              </a:lnSpc>
            </a:pPr>
            <a:r>
              <a:rPr lang="en-US" sz="2400" dirty="0">
                <a:latin typeface="Arial" panose="020B0604020202020204" pitchFamily="34" charset="0"/>
              </a:rPr>
              <a:t>Control activities are the policies and procedures, other than the control environment, used to ensure that the </a:t>
            </a:r>
            <a:r>
              <a:rPr lang="en-US" sz="2400" dirty="0" err="1">
                <a:latin typeface="Arial" panose="020B0604020202020204" pitchFamily="34" charset="0"/>
              </a:rPr>
              <a:t>entity‟s</a:t>
            </a:r>
            <a:r>
              <a:rPr lang="en-US" sz="2400" dirty="0">
                <a:latin typeface="Arial" panose="020B0604020202020204" pitchFamily="34" charset="0"/>
              </a:rPr>
              <a:t> objectives are achieved</a:t>
            </a:r>
          </a:p>
          <a:p>
            <a:pPr algn="just">
              <a:lnSpc>
                <a:spcPct val="150000"/>
              </a:lnSpc>
            </a:pPr>
            <a:endParaRPr lang="en-US" sz="2400" dirty="0">
              <a:latin typeface="Arial" panose="020B0604020202020204" pitchFamily="34" charset="0"/>
            </a:endParaRPr>
          </a:p>
          <a:p>
            <a:pPr algn="l">
              <a:lnSpc>
                <a:spcPct val="150000"/>
              </a:lnSpc>
            </a:pPr>
            <a:r>
              <a:rPr lang="en-US" sz="2400" b="0" i="0" u="none" strike="noStrike" baseline="0" dirty="0">
                <a:solidFill>
                  <a:srgbClr val="000000"/>
                </a:solidFill>
                <a:latin typeface="Arial" panose="020B0604020202020204" pitchFamily="34" charset="0"/>
              </a:rPr>
              <a:t>Control activities are the specific procedures designed:</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to prevent errors that may arise in processing information</a:t>
            </a:r>
          </a:p>
          <a:p>
            <a:pPr algn="l">
              <a:lnSpc>
                <a:spcPct val="150000"/>
              </a:lnSpc>
            </a:pPr>
            <a:r>
              <a:rPr lang="en-US" sz="2400" b="0" i="0" u="none" strike="noStrike" baseline="0" dirty="0">
                <a:solidFill>
                  <a:srgbClr val="4F6228"/>
                </a:solidFill>
                <a:latin typeface="Wingdings" panose="05000000000000000000" pitchFamily="2" charset="2"/>
              </a:rPr>
              <a:t> </a:t>
            </a:r>
            <a:r>
              <a:rPr lang="en-US" sz="2400" b="0" i="0" u="none" strike="noStrike" baseline="0" dirty="0">
                <a:solidFill>
                  <a:srgbClr val="000000"/>
                </a:solidFill>
                <a:latin typeface="Arial" panose="020B0604020202020204" pitchFamily="34" charset="0"/>
              </a:rPr>
              <a:t>to detect and correct errors that may arise in processing information</a:t>
            </a:r>
            <a:endParaRPr lang="en-US" sz="24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Control Activities</a:t>
            </a:r>
            <a:endParaRPr lang="en-US" sz="4000" dirty="0"/>
          </a:p>
        </p:txBody>
      </p:sp>
    </p:spTree>
    <p:extLst>
      <p:ext uri="{BB962C8B-B14F-4D97-AF65-F5344CB8AC3E}">
        <p14:creationId xmlns:p14="http://schemas.microsoft.com/office/powerpoint/2010/main" val="992234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338788" y="1391983"/>
            <a:ext cx="8735291" cy="3244158"/>
          </a:xfrm>
          <a:prstGeom prst="rect">
            <a:avLst/>
          </a:prstGeom>
          <a:noFill/>
        </p:spPr>
        <p:txBody>
          <a:bodyPr wrap="square" rtlCol="0">
            <a:spAutoFit/>
          </a:bodyPr>
          <a:lstStyle/>
          <a:p>
            <a:pPr algn="just">
              <a:lnSpc>
                <a:spcPct val="150000"/>
              </a:lnSpc>
            </a:pPr>
            <a:r>
              <a:rPr lang="en-US" sz="2800" b="0" i="0" u="none" strike="noStrike" baseline="0" dirty="0">
                <a:solidFill>
                  <a:srgbClr val="000000"/>
                </a:solidFill>
                <a:latin typeface="Arial" panose="020B0604020202020204" pitchFamily="34" charset="0"/>
              </a:rPr>
              <a:t>It is important within an internal control system that management should review and monitor the operation of the controls, on a systematic basis, to satisfy themselves that the controls remain adequate and that they are being applied properly</a:t>
            </a:r>
            <a:endParaRPr lang="en-US" sz="88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Monitoring of Controls</a:t>
            </a:r>
            <a:endParaRPr lang="en-US" sz="4000" dirty="0"/>
          </a:p>
        </p:txBody>
      </p:sp>
    </p:spTree>
    <p:extLst>
      <p:ext uri="{BB962C8B-B14F-4D97-AF65-F5344CB8AC3E}">
        <p14:creationId xmlns:p14="http://schemas.microsoft.com/office/powerpoint/2010/main" val="1099559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Infectiveness of Controls</a:t>
            </a:r>
            <a:endParaRPr lang="en-US" sz="4000" dirty="0"/>
          </a:p>
        </p:txBody>
      </p:sp>
      <p:sp>
        <p:nvSpPr>
          <p:cNvPr id="6" name="TextBox 5">
            <a:extLst>
              <a:ext uri="{FF2B5EF4-FFF2-40B4-BE49-F238E27FC236}">
                <a16:creationId xmlns:a16="http://schemas.microsoft.com/office/drawing/2014/main" id="{DEBF16C8-30F4-43D3-AB76-3CD61B44B7C2}"/>
              </a:ext>
            </a:extLst>
          </p:cNvPr>
          <p:cNvSpPr txBox="1"/>
          <p:nvPr/>
        </p:nvSpPr>
        <p:spPr>
          <a:xfrm>
            <a:off x="3491188" y="1213891"/>
            <a:ext cx="8700812" cy="5551841"/>
          </a:xfrm>
          <a:prstGeom prst="rect">
            <a:avLst/>
          </a:prstGeom>
          <a:noFill/>
        </p:spPr>
        <p:txBody>
          <a:bodyPr wrap="square">
            <a:spAutoFit/>
          </a:bodyPr>
          <a:lstStyle/>
          <a:p>
            <a:pPr algn="l"/>
            <a:r>
              <a:rPr lang="en-US" sz="2800" b="0" i="0" u="none" strike="noStrike" baseline="0" dirty="0">
                <a:solidFill>
                  <a:srgbClr val="77933C"/>
                </a:solidFill>
                <a:latin typeface="Franklin Gothic Medium" panose="020B0603020102020204" pitchFamily="34" charset="0"/>
              </a:rPr>
              <a:t>Reasons why internal controls may be ineffective</a:t>
            </a:r>
          </a:p>
          <a:p>
            <a:pPr algn="just">
              <a:lnSpc>
                <a:spcPct val="150000"/>
              </a:lnSpc>
            </a:pPr>
            <a:r>
              <a:rPr lang="en-US" sz="2000" b="0" i="0" u="none" strike="noStrike" baseline="0" dirty="0">
                <a:solidFill>
                  <a:srgbClr val="000000"/>
                </a:solidFill>
                <a:latin typeface="Arial" panose="020B0604020202020204" pitchFamily="34" charset="0"/>
              </a:rPr>
              <a:t>Internal control systems are never fool proof. All systems, no matter how effective they may appear to be, have several limitations:</a:t>
            </a:r>
          </a:p>
          <a:p>
            <a:pPr algn="just">
              <a:lnSpc>
                <a:spcPct val="150000"/>
              </a:lnSpc>
            </a:pPr>
            <a:r>
              <a:rPr lang="en-US" sz="2000" b="0" i="0" u="none" strike="noStrike" baseline="0" dirty="0">
                <a:solidFill>
                  <a:srgbClr val="4F6228"/>
                </a:solidFill>
                <a:latin typeface="Wingdings" panose="05000000000000000000" pitchFamily="2" charset="2"/>
              </a:rPr>
              <a:t> </a:t>
            </a:r>
            <a:r>
              <a:rPr lang="en-US" sz="2000" b="0" i="0" u="none" strike="noStrike" baseline="0" dirty="0">
                <a:solidFill>
                  <a:srgbClr val="FF0000"/>
                </a:solidFill>
                <a:latin typeface="Arial" panose="020B0604020202020204" pitchFamily="34" charset="0"/>
              </a:rPr>
              <a:t>Human error </a:t>
            </a:r>
            <a:r>
              <a:rPr lang="en-US" sz="2000" b="0" i="0" u="none" strike="noStrike" baseline="0" dirty="0">
                <a:solidFill>
                  <a:srgbClr val="000000"/>
                </a:solidFill>
                <a:latin typeface="Arial" panose="020B0604020202020204" pitchFamily="34" charset="0"/>
              </a:rPr>
              <a:t>may result in incomplete or inaccurate processing which may not be detected by control systems.</a:t>
            </a:r>
          </a:p>
          <a:p>
            <a:pPr algn="just">
              <a:lnSpc>
                <a:spcPct val="150000"/>
              </a:lnSpc>
            </a:pPr>
            <a:r>
              <a:rPr lang="en-US" sz="2000" b="0" i="0" u="none" strike="noStrike" baseline="0" dirty="0">
                <a:solidFill>
                  <a:srgbClr val="4F6228"/>
                </a:solidFill>
                <a:latin typeface="Wingdings" panose="05000000000000000000" pitchFamily="2" charset="2"/>
              </a:rPr>
              <a:t> </a:t>
            </a:r>
            <a:r>
              <a:rPr lang="en-US" sz="2000" b="0" i="0" u="none" strike="noStrike" baseline="0" dirty="0">
                <a:solidFill>
                  <a:srgbClr val="000000"/>
                </a:solidFill>
                <a:latin typeface="Arial" panose="020B0604020202020204" pitchFamily="34" charset="0"/>
              </a:rPr>
              <a:t>It may </a:t>
            </a:r>
            <a:r>
              <a:rPr lang="en-US" sz="2000" b="0" i="0" u="none" strike="noStrike" baseline="0" dirty="0">
                <a:solidFill>
                  <a:srgbClr val="FF0000"/>
                </a:solidFill>
                <a:latin typeface="Arial" panose="020B0604020202020204" pitchFamily="34" charset="0"/>
              </a:rPr>
              <a:t>not be cost-effective </a:t>
            </a:r>
            <a:r>
              <a:rPr lang="en-US" sz="2000" b="0" i="0" u="none" strike="noStrike" baseline="0" dirty="0">
                <a:solidFill>
                  <a:srgbClr val="000000"/>
                </a:solidFill>
                <a:latin typeface="Arial" panose="020B0604020202020204" pitchFamily="34" charset="0"/>
              </a:rPr>
              <a:t>to establish certain types of controls within an </a:t>
            </a:r>
            <a:r>
              <a:rPr lang="en-US" sz="2000" b="0" i="0" u="none" strike="noStrike" baseline="0" dirty="0" err="1">
                <a:solidFill>
                  <a:srgbClr val="000000"/>
                </a:solidFill>
                <a:latin typeface="Arial" panose="020B0604020202020204" pitchFamily="34" charset="0"/>
              </a:rPr>
              <a:t>organisation</a:t>
            </a:r>
            <a:r>
              <a:rPr lang="en-US" sz="2000" b="0" i="0" u="none" strike="noStrike" baseline="0" dirty="0">
                <a:solidFill>
                  <a:srgbClr val="000000"/>
                </a:solidFill>
                <a:latin typeface="Arial" panose="020B0604020202020204" pitchFamily="34" charset="0"/>
              </a:rPr>
              <a:t>.</a:t>
            </a:r>
          </a:p>
          <a:p>
            <a:pPr algn="just">
              <a:lnSpc>
                <a:spcPct val="150000"/>
              </a:lnSpc>
            </a:pPr>
            <a:r>
              <a:rPr lang="en-US" sz="2000" b="0" i="0" u="none" strike="noStrike" baseline="0" dirty="0">
                <a:solidFill>
                  <a:srgbClr val="4F6228"/>
                </a:solidFill>
                <a:latin typeface="Wingdings" panose="05000000000000000000" pitchFamily="2" charset="2"/>
              </a:rPr>
              <a:t> </a:t>
            </a:r>
            <a:r>
              <a:rPr lang="en-US" sz="2000" b="0" i="0" u="none" strike="noStrike" baseline="0" dirty="0">
                <a:solidFill>
                  <a:srgbClr val="000000"/>
                </a:solidFill>
                <a:latin typeface="Arial" panose="020B0604020202020204" pitchFamily="34" charset="0"/>
              </a:rPr>
              <a:t>Controls may be in place, but they </a:t>
            </a:r>
            <a:r>
              <a:rPr lang="en-US" sz="2000" b="0" i="0" u="none" strike="noStrike" baseline="0" dirty="0">
                <a:solidFill>
                  <a:srgbClr val="FF0000"/>
                </a:solidFill>
                <a:latin typeface="Arial" panose="020B0604020202020204" pitchFamily="34" charset="0"/>
              </a:rPr>
              <a:t>may be ignored or overridden </a:t>
            </a:r>
            <a:r>
              <a:rPr lang="en-US" sz="2000" b="0" i="0" u="none" strike="noStrike" baseline="0" dirty="0">
                <a:solidFill>
                  <a:srgbClr val="000000"/>
                </a:solidFill>
                <a:latin typeface="Arial" panose="020B0604020202020204" pitchFamily="34" charset="0"/>
              </a:rPr>
              <a:t>by employees or management.</a:t>
            </a:r>
          </a:p>
          <a:p>
            <a:pPr algn="just">
              <a:lnSpc>
                <a:spcPct val="150000"/>
              </a:lnSpc>
            </a:pPr>
            <a:r>
              <a:rPr lang="en-US" sz="2000" b="0" i="0" u="none" strike="noStrike" baseline="0" dirty="0">
                <a:solidFill>
                  <a:srgbClr val="4F6228"/>
                </a:solidFill>
                <a:latin typeface="Wingdings" panose="05000000000000000000" pitchFamily="2" charset="2"/>
              </a:rPr>
              <a:t> </a:t>
            </a:r>
            <a:r>
              <a:rPr lang="en-US" sz="2000" b="0" i="0" u="none" strike="noStrike" baseline="0" dirty="0">
                <a:solidFill>
                  <a:srgbClr val="FF0000"/>
                </a:solidFill>
                <a:latin typeface="Arial" panose="020B0604020202020204" pitchFamily="34" charset="0"/>
              </a:rPr>
              <a:t>Collusion</a:t>
            </a:r>
            <a:r>
              <a:rPr lang="en-US" sz="2000" b="0" i="0" u="none" strike="noStrike" baseline="0" dirty="0">
                <a:solidFill>
                  <a:srgbClr val="000000"/>
                </a:solidFill>
                <a:latin typeface="Arial" panose="020B0604020202020204" pitchFamily="34" charset="0"/>
              </a:rPr>
              <a:t> may mean that segregation of duties is ineffective. Collusion means that two or more people work together to avoid a control, possibly for the purpose of committing fraud</a:t>
            </a:r>
            <a:endParaRPr lang="en-US" sz="2000" dirty="0"/>
          </a:p>
        </p:txBody>
      </p:sp>
    </p:spTree>
    <p:extLst>
      <p:ext uri="{BB962C8B-B14F-4D97-AF65-F5344CB8AC3E}">
        <p14:creationId xmlns:p14="http://schemas.microsoft.com/office/powerpoint/2010/main" val="3670209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83371" y="1028051"/>
            <a:ext cx="8735291" cy="4433073"/>
          </a:xfrm>
          <a:prstGeom prst="rect">
            <a:avLst/>
          </a:prstGeom>
          <a:noFill/>
        </p:spPr>
        <p:txBody>
          <a:bodyPr wrap="square" rtlCol="0">
            <a:spAutoFit/>
          </a:bodyPr>
          <a:lstStyle/>
          <a:p>
            <a:pPr algn="just">
              <a:lnSpc>
                <a:spcPct val="150000"/>
              </a:lnSpc>
            </a:pPr>
            <a:r>
              <a:rPr lang="en-US" sz="3200" b="0" i="0" u="none" strike="noStrike" baseline="0" dirty="0">
                <a:solidFill>
                  <a:srgbClr val="000000"/>
                </a:solidFill>
                <a:latin typeface="Arial" panose="020B0604020202020204" pitchFamily="34" charset="0"/>
              </a:rPr>
              <a:t>The evaluation of accounting and control systems is a two-stage process. The auditor will need to establish:</a:t>
            </a:r>
          </a:p>
          <a:p>
            <a:pPr algn="just">
              <a:lnSpc>
                <a:spcPct val="150000"/>
              </a:lnSpc>
            </a:pPr>
            <a:endParaRPr lang="en-US" sz="3200" b="0" i="0" u="none" strike="noStrike" baseline="0" dirty="0">
              <a:solidFill>
                <a:srgbClr val="000000"/>
              </a:solidFill>
              <a:latin typeface="Arial" panose="020B0604020202020204" pitchFamily="34" charset="0"/>
            </a:endParaRPr>
          </a:p>
          <a:p>
            <a:pPr algn="just">
              <a:lnSpc>
                <a:spcPct val="150000"/>
              </a:lnSpc>
            </a:pPr>
            <a:r>
              <a:rPr lang="en-US" sz="3200" b="0" i="0" u="none" strike="noStrike" baseline="0" dirty="0">
                <a:solidFill>
                  <a:srgbClr val="000000"/>
                </a:solidFill>
                <a:latin typeface="Arial" panose="020B0604020202020204" pitchFamily="34" charset="0"/>
              </a:rPr>
              <a:t> </a:t>
            </a:r>
            <a:r>
              <a:rPr lang="en-US" sz="3200" b="0" i="0" u="none" strike="noStrike" baseline="0" dirty="0">
                <a:solidFill>
                  <a:srgbClr val="FF0000"/>
                </a:solidFill>
                <a:latin typeface="Arial" panose="020B0604020202020204" pitchFamily="34" charset="0"/>
              </a:rPr>
              <a:t>Whether controls are effective on paper</a:t>
            </a:r>
            <a:r>
              <a:rPr lang="en-US" sz="3200" b="0" i="0" u="none" strike="noStrike" baseline="0" dirty="0">
                <a:solidFill>
                  <a:srgbClr val="000000"/>
                </a:solidFill>
                <a:latin typeface="Arial" panose="020B0604020202020204" pitchFamily="34" charset="0"/>
              </a:rPr>
              <a:t>. </a:t>
            </a:r>
          </a:p>
          <a:p>
            <a:pPr algn="just">
              <a:lnSpc>
                <a:spcPct val="150000"/>
              </a:lnSpc>
            </a:pPr>
            <a:r>
              <a:rPr lang="en-US" sz="3200" b="0" i="0" u="none" strike="noStrike" baseline="0" dirty="0">
                <a:solidFill>
                  <a:srgbClr val="000000"/>
                </a:solidFill>
                <a:latin typeface="Arial" panose="020B0604020202020204" pitchFamily="34" charset="0"/>
              </a:rPr>
              <a:t> </a:t>
            </a:r>
            <a:r>
              <a:rPr lang="en-US" sz="3200" b="0" i="0" u="none" strike="noStrike" baseline="0" dirty="0">
                <a:solidFill>
                  <a:srgbClr val="FF0000"/>
                </a:solidFill>
                <a:latin typeface="Arial" panose="020B0604020202020204" pitchFamily="34" charset="0"/>
              </a:rPr>
              <a:t>Whether the controls are applied properly</a:t>
            </a:r>
            <a:endParaRPr lang="en-US" sz="96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Evaluation of Controls</a:t>
            </a:r>
            <a:endParaRPr lang="en-US" sz="4000" dirty="0"/>
          </a:p>
        </p:txBody>
      </p:sp>
    </p:spTree>
    <p:extLst>
      <p:ext uri="{BB962C8B-B14F-4D97-AF65-F5344CB8AC3E}">
        <p14:creationId xmlns:p14="http://schemas.microsoft.com/office/powerpoint/2010/main" val="713114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Evaluation of Controls</a:t>
            </a:r>
            <a:endParaRPr lang="en-US" sz="4000" dirty="0"/>
          </a:p>
        </p:txBody>
      </p:sp>
      <p:pic>
        <p:nvPicPr>
          <p:cNvPr id="5" name="Picture 4">
            <a:extLst>
              <a:ext uri="{FF2B5EF4-FFF2-40B4-BE49-F238E27FC236}">
                <a16:creationId xmlns:a16="http://schemas.microsoft.com/office/drawing/2014/main" id="{78078A21-E62D-4DFC-BB42-F1E9EF122633}"/>
              </a:ext>
            </a:extLst>
          </p:cNvPr>
          <p:cNvPicPr>
            <a:picLocks noChangeAspect="1"/>
          </p:cNvPicPr>
          <p:nvPr/>
        </p:nvPicPr>
        <p:blipFill>
          <a:blip r:embed="rId4"/>
          <a:stretch>
            <a:fillRect/>
          </a:stretch>
        </p:blipFill>
        <p:spPr>
          <a:xfrm>
            <a:off x="4055569" y="990600"/>
            <a:ext cx="7586585" cy="5624945"/>
          </a:xfrm>
          <a:prstGeom prst="rect">
            <a:avLst/>
          </a:prstGeom>
        </p:spPr>
      </p:pic>
    </p:spTree>
    <p:extLst>
      <p:ext uri="{BB962C8B-B14F-4D97-AF65-F5344CB8AC3E}">
        <p14:creationId xmlns:p14="http://schemas.microsoft.com/office/powerpoint/2010/main" val="2694278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1323439"/>
          </a:xfrm>
          <a:prstGeom prst="rect">
            <a:avLst/>
          </a:prstGeom>
          <a:noFill/>
        </p:spPr>
        <p:txBody>
          <a:bodyPr wrap="square" rtlCol="0">
            <a:spAutoFit/>
          </a:bodyPr>
          <a:lstStyle/>
          <a:p>
            <a:pPr algn="ctr"/>
            <a:r>
              <a:rPr lang="en-US" sz="4000" b="1" dirty="0">
                <a:solidFill>
                  <a:schemeClr val="accent6">
                    <a:lumMod val="50000"/>
                  </a:schemeClr>
                </a:solidFill>
              </a:rPr>
              <a:t>Difference between Internal Controls, Internal Audit &amp; Internal Check</a:t>
            </a:r>
            <a:endParaRPr lang="en-US" sz="4000" dirty="0"/>
          </a:p>
        </p:txBody>
      </p:sp>
      <p:sp>
        <p:nvSpPr>
          <p:cNvPr id="6" name="TextBox 5">
            <a:extLst>
              <a:ext uri="{FF2B5EF4-FFF2-40B4-BE49-F238E27FC236}">
                <a16:creationId xmlns:a16="http://schemas.microsoft.com/office/drawing/2014/main" id="{9A8FF2F8-B7E0-4D37-89F0-C57A1011DB51}"/>
              </a:ext>
            </a:extLst>
          </p:cNvPr>
          <p:cNvSpPr txBox="1"/>
          <p:nvPr/>
        </p:nvSpPr>
        <p:spPr>
          <a:xfrm>
            <a:off x="3530218" y="1790067"/>
            <a:ext cx="8352429" cy="3785652"/>
          </a:xfrm>
          <a:prstGeom prst="rect">
            <a:avLst/>
          </a:prstGeom>
          <a:noFill/>
        </p:spPr>
        <p:txBody>
          <a:bodyPr wrap="square">
            <a:spAutoFit/>
          </a:bodyPr>
          <a:lstStyle/>
          <a:p>
            <a:pPr algn="ctr"/>
            <a:r>
              <a:rPr lang="en-US" sz="2400" b="1" i="0" dirty="0">
                <a:solidFill>
                  <a:srgbClr val="222222"/>
                </a:solidFill>
                <a:effectLst/>
                <a:latin typeface="Arial" panose="020B0604020202020204" pitchFamily="34" charset="0"/>
              </a:rPr>
              <a:t>Internal Check</a:t>
            </a:r>
            <a:endParaRPr lang="en-US" sz="2400" b="0" i="0" dirty="0">
              <a:solidFill>
                <a:srgbClr val="222222"/>
              </a:solidFill>
              <a:effectLst/>
              <a:latin typeface="Arial" panose="020B0604020202020204" pitchFamily="34" charset="0"/>
            </a:endParaRPr>
          </a:p>
          <a:p>
            <a:pPr algn="l">
              <a:buFont typeface="Arial" panose="020B0604020202020204" pitchFamily="34" charset="0"/>
              <a:buChar char="•"/>
            </a:pPr>
            <a:r>
              <a:rPr lang="en-US" sz="2400" b="1" i="0" dirty="0">
                <a:solidFill>
                  <a:srgbClr val="222222"/>
                </a:solidFill>
                <a:effectLst/>
                <a:latin typeface="Arial" panose="020B0604020202020204" pitchFamily="34" charset="0"/>
              </a:rPr>
              <a:t>Definition:</a:t>
            </a:r>
            <a:r>
              <a:rPr lang="en-US" sz="2400" b="0" i="0" dirty="0">
                <a:solidFill>
                  <a:srgbClr val="222222"/>
                </a:solidFill>
                <a:effectLst/>
                <a:latin typeface="Arial" panose="020B0604020202020204" pitchFamily="34" charset="0"/>
              </a:rPr>
              <a:t> Internal Check is an arrangement of staff duties of a business in such a way that work is automatically checked by the next staff while performing their duties.</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Relationship:</a:t>
            </a:r>
            <a:r>
              <a:rPr lang="en-US" sz="2400" b="0" i="0" dirty="0">
                <a:solidFill>
                  <a:srgbClr val="222222"/>
                </a:solidFill>
                <a:effectLst/>
                <a:latin typeface="Arial" panose="020B0604020202020204" pitchFamily="34" charset="0"/>
              </a:rPr>
              <a:t> Internal check is a part of internal control.</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Objective:</a:t>
            </a:r>
            <a:r>
              <a:rPr lang="en-US" sz="2400" b="0" i="0" dirty="0">
                <a:solidFill>
                  <a:srgbClr val="222222"/>
                </a:solidFill>
                <a:effectLst/>
                <a:latin typeface="Arial" panose="020B0604020202020204" pitchFamily="34" charset="0"/>
              </a:rPr>
              <a:t> Internal Check is a system or method introduced with defined instructions given to staff as to their sphere of work with a view to controlling and verification of their work and also maintenance of accurate records as the ultimate aim.</a:t>
            </a:r>
          </a:p>
        </p:txBody>
      </p:sp>
    </p:spTree>
    <p:extLst>
      <p:ext uri="{BB962C8B-B14F-4D97-AF65-F5344CB8AC3E}">
        <p14:creationId xmlns:p14="http://schemas.microsoft.com/office/powerpoint/2010/main" val="16205885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1323439"/>
          </a:xfrm>
          <a:prstGeom prst="rect">
            <a:avLst/>
          </a:prstGeom>
          <a:noFill/>
        </p:spPr>
        <p:txBody>
          <a:bodyPr wrap="square" rtlCol="0">
            <a:spAutoFit/>
          </a:bodyPr>
          <a:lstStyle/>
          <a:p>
            <a:pPr algn="ctr"/>
            <a:r>
              <a:rPr lang="en-US" sz="4000" b="1" dirty="0">
                <a:solidFill>
                  <a:schemeClr val="accent6">
                    <a:lumMod val="50000"/>
                  </a:schemeClr>
                </a:solidFill>
              </a:rPr>
              <a:t>Difference between Internal Controls, Internal Audit &amp; Internal Check</a:t>
            </a:r>
            <a:endParaRPr lang="en-US" sz="4000" dirty="0"/>
          </a:p>
        </p:txBody>
      </p:sp>
      <p:sp>
        <p:nvSpPr>
          <p:cNvPr id="6" name="TextBox 5">
            <a:extLst>
              <a:ext uri="{FF2B5EF4-FFF2-40B4-BE49-F238E27FC236}">
                <a16:creationId xmlns:a16="http://schemas.microsoft.com/office/drawing/2014/main" id="{9A8FF2F8-B7E0-4D37-89F0-C57A1011DB51}"/>
              </a:ext>
            </a:extLst>
          </p:cNvPr>
          <p:cNvSpPr txBox="1"/>
          <p:nvPr/>
        </p:nvSpPr>
        <p:spPr>
          <a:xfrm>
            <a:off x="3530218" y="1790067"/>
            <a:ext cx="8352429" cy="4154984"/>
          </a:xfrm>
          <a:prstGeom prst="rect">
            <a:avLst/>
          </a:prstGeom>
          <a:noFill/>
        </p:spPr>
        <p:txBody>
          <a:bodyPr wrap="square">
            <a:spAutoFit/>
          </a:bodyPr>
          <a:lstStyle/>
          <a:p>
            <a:pPr algn="ctr"/>
            <a:r>
              <a:rPr lang="en-US" sz="2400" b="1" i="0" dirty="0">
                <a:solidFill>
                  <a:srgbClr val="222222"/>
                </a:solidFill>
                <a:effectLst/>
                <a:latin typeface="Arial" panose="020B0604020202020204" pitchFamily="34" charset="0"/>
              </a:rPr>
              <a:t>Internal Audit</a:t>
            </a:r>
            <a:endParaRPr lang="en-US" sz="2400" b="0" i="0" dirty="0">
              <a:solidFill>
                <a:srgbClr val="222222"/>
              </a:solidFill>
              <a:effectLst/>
              <a:latin typeface="Arial" panose="020B0604020202020204" pitchFamily="34" charset="0"/>
            </a:endParaRPr>
          </a:p>
          <a:p>
            <a:pPr algn="l">
              <a:buFont typeface="Arial" panose="020B0604020202020204" pitchFamily="34" charset="0"/>
              <a:buChar char="•"/>
            </a:pPr>
            <a:r>
              <a:rPr lang="en-US" sz="2400" b="1" i="0" dirty="0">
                <a:solidFill>
                  <a:srgbClr val="222222"/>
                </a:solidFill>
                <a:effectLst/>
                <a:latin typeface="Arial" panose="020B0604020202020204" pitchFamily="34" charset="0"/>
              </a:rPr>
              <a:t>Definition:</a:t>
            </a:r>
            <a:r>
              <a:rPr lang="en-US" sz="2400" b="0" i="0" dirty="0">
                <a:solidFill>
                  <a:srgbClr val="222222"/>
                </a:solidFill>
                <a:effectLst/>
                <a:latin typeface="Arial" panose="020B0604020202020204" pitchFamily="34" charset="0"/>
              </a:rPr>
              <a:t> An internal audit is conducted by the permanent staff of the office to detect weakness in system, procedures and for the improvement</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Relationship:</a:t>
            </a:r>
            <a:r>
              <a:rPr lang="en-US" sz="2400" b="0" i="0" dirty="0">
                <a:solidFill>
                  <a:srgbClr val="222222"/>
                </a:solidFill>
                <a:effectLst/>
                <a:latin typeface="Arial" panose="020B0604020202020204" pitchFamily="34" charset="0"/>
              </a:rPr>
              <a:t> Internal audit is an independent audit performance.</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Objective:</a:t>
            </a:r>
            <a:r>
              <a:rPr lang="en-US" sz="2400" b="0" i="0" dirty="0">
                <a:solidFill>
                  <a:srgbClr val="222222"/>
                </a:solidFill>
                <a:effectLst/>
                <a:latin typeface="Arial" panose="020B0604020202020204" pitchFamily="34" charset="0"/>
              </a:rPr>
              <a:t> It helps an organization accomplish its objectives by bringing a systematic, disciplined approach to evaluate and improve the effectiveness of risk management, control, and governance processes.</a:t>
            </a:r>
          </a:p>
          <a:p>
            <a:pPr algn="ctr"/>
            <a:endParaRPr lang="en-US" sz="24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894341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1323439"/>
          </a:xfrm>
          <a:prstGeom prst="rect">
            <a:avLst/>
          </a:prstGeom>
          <a:noFill/>
        </p:spPr>
        <p:txBody>
          <a:bodyPr wrap="square" rtlCol="0">
            <a:spAutoFit/>
          </a:bodyPr>
          <a:lstStyle/>
          <a:p>
            <a:pPr algn="ctr"/>
            <a:r>
              <a:rPr lang="en-US" sz="4000" b="1" dirty="0">
                <a:solidFill>
                  <a:schemeClr val="accent6">
                    <a:lumMod val="50000"/>
                  </a:schemeClr>
                </a:solidFill>
              </a:rPr>
              <a:t>Difference between Internal Controls, Internal Audit &amp; Internal Check</a:t>
            </a:r>
            <a:endParaRPr lang="en-US" sz="4000" dirty="0"/>
          </a:p>
        </p:txBody>
      </p:sp>
      <p:sp>
        <p:nvSpPr>
          <p:cNvPr id="6" name="TextBox 5">
            <a:extLst>
              <a:ext uri="{FF2B5EF4-FFF2-40B4-BE49-F238E27FC236}">
                <a16:creationId xmlns:a16="http://schemas.microsoft.com/office/drawing/2014/main" id="{9A8FF2F8-B7E0-4D37-89F0-C57A1011DB51}"/>
              </a:ext>
            </a:extLst>
          </p:cNvPr>
          <p:cNvSpPr txBox="1"/>
          <p:nvPr/>
        </p:nvSpPr>
        <p:spPr>
          <a:xfrm>
            <a:off x="3530218" y="1790067"/>
            <a:ext cx="8352429" cy="3785652"/>
          </a:xfrm>
          <a:prstGeom prst="rect">
            <a:avLst/>
          </a:prstGeom>
          <a:noFill/>
        </p:spPr>
        <p:txBody>
          <a:bodyPr wrap="square">
            <a:spAutoFit/>
          </a:bodyPr>
          <a:lstStyle/>
          <a:p>
            <a:pPr algn="ctr"/>
            <a:r>
              <a:rPr lang="en-US" sz="2400" b="1" i="0" dirty="0">
                <a:solidFill>
                  <a:srgbClr val="222222"/>
                </a:solidFill>
                <a:effectLst/>
                <a:latin typeface="Arial" panose="020B0604020202020204" pitchFamily="34" charset="0"/>
              </a:rPr>
              <a:t>Internal Control</a:t>
            </a:r>
            <a:endParaRPr lang="en-US" sz="2400" b="0" i="0" dirty="0">
              <a:solidFill>
                <a:srgbClr val="222222"/>
              </a:solidFill>
              <a:effectLst/>
              <a:latin typeface="Arial" panose="020B0604020202020204" pitchFamily="34" charset="0"/>
            </a:endParaRPr>
          </a:p>
          <a:p>
            <a:pPr algn="l">
              <a:buFont typeface="Arial" panose="020B0604020202020204" pitchFamily="34" charset="0"/>
              <a:buChar char="•"/>
            </a:pPr>
            <a:r>
              <a:rPr lang="en-US" sz="2400" b="1" i="0" dirty="0">
                <a:solidFill>
                  <a:srgbClr val="222222"/>
                </a:solidFill>
                <a:effectLst/>
                <a:latin typeface="Arial" panose="020B0604020202020204" pitchFamily="34" charset="0"/>
              </a:rPr>
              <a:t>Definition:</a:t>
            </a:r>
            <a:r>
              <a:rPr lang="en-US" sz="2400" b="0" i="0" dirty="0">
                <a:solidFill>
                  <a:srgbClr val="222222"/>
                </a:solidFill>
                <a:effectLst/>
                <a:latin typeface="Arial" panose="020B0604020202020204" pitchFamily="34" charset="0"/>
              </a:rPr>
              <a:t> A sufficient understanding of the internal control structure is to be obtained to plan the audit and to determine the nature, timing, and extent of tests to be performed.</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Relationship</a:t>
            </a:r>
            <a:r>
              <a:rPr lang="en-US" sz="2400" b="0" i="0" dirty="0">
                <a:solidFill>
                  <a:srgbClr val="222222"/>
                </a:solidFill>
                <a:effectLst/>
                <a:latin typeface="Arial" panose="020B0604020202020204" pitchFamily="34" charset="0"/>
              </a:rPr>
              <a:t>: Internal control is a part of the internal audit.</a:t>
            </a:r>
          </a:p>
          <a:p>
            <a:pPr algn="l">
              <a:buFont typeface="Arial" panose="020B0604020202020204" pitchFamily="34" charset="0"/>
              <a:buChar char="•"/>
            </a:pPr>
            <a:r>
              <a:rPr lang="en-US" sz="2400" b="1" i="0" dirty="0">
                <a:solidFill>
                  <a:srgbClr val="222222"/>
                </a:solidFill>
                <a:effectLst/>
                <a:latin typeface="Arial" panose="020B0604020202020204" pitchFamily="34" charset="0"/>
              </a:rPr>
              <a:t>Objective:</a:t>
            </a:r>
            <a:r>
              <a:rPr lang="en-US" sz="2400" b="0" i="0" dirty="0">
                <a:solidFill>
                  <a:srgbClr val="222222"/>
                </a:solidFill>
                <a:effectLst/>
                <a:latin typeface="Arial" panose="020B0604020202020204" pitchFamily="34" charset="0"/>
              </a:rPr>
              <a:t> It as a process affected by an organization’s structure, work and authority flow, people and management information systems, designed to help the organization accomplish specific goals or objective</a:t>
            </a:r>
          </a:p>
          <a:p>
            <a:pPr algn="ctr"/>
            <a:endParaRPr lang="en-US" sz="24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999165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Assertions</a:t>
            </a:r>
            <a:endParaRPr lang="en-US" sz="4000" dirty="0"/>
          </a:p>
        </p:txBody>
      </p:sp>
      <p:sp>
        <p:nvSpPr>
          <p:cNvPr id="6" name="TextBox 5">
            <a:extLst>
              <a:ext uri="{FF2B5EF4-FFF2-40B4-BE49-F238E27FC236}">
                <a16:creationId xmlns:a16="http://schemas.microsoft.com/office/drawing/2014/main" id="{DF9F0BCD-35ED-4E4E-A764-3484DA166738}"/>
              </a:ext>
            </a:extLst>
          </p:cNvPr>
          <p:cNvSpPr txBox="1"/>
          <p:nvPr/>
        </p:nvSpPr>
        <p:spPr>
          <a:xfrm>
            <a:off x="3394363" y="972372"/>
            <a:ext cx="8257309" cy="1569660"/>
          </a:xfrm>
          <a:prstGeom prst="rect">
            <a:avLst/>
          </a:prstGeom>
          <a:noFill/>
        </p:spPr>
        <p:txBody>
          <a:bodyPr wrap="square">
            <a:spAutoFit/>
          </a:bodyPr>
          <a:lstStyle/>
          <a:p>
            <a:pPr algn="just"/>
            <a:r>
              <a:rPr lang="en-US" sz="2400" b="0" i="0" u="none" strike="noStrike" baseline="0" dirty="0">
                <a:solidFill>
                  <a:srgbClr val="FF0000"/>
                </a:solidFill>
                <a:latin typeface="Franklin Gothic Medium" panose="020B0603020102020204" pitchFamily="34" charset="0"/>
              </a:rPr>
              <a:t>Representations by management</a:t>
            </a:r>
            <a:r>
              <a:rPr lang="en-US" sz="2400" b="0" i="0" u="none" strike="noStrike" baseline="0" dirty="0">
                <a:latin typeface="Franklin Gothic Medium" panose="020B0603020102020204" pitchFamily="34" charset="0"/>
              </a:rPr>
              <a:t>, explicit or otherwise, that are embodied in the financial statements, as used by the auditor to consider the different types of potential misstatements that may occur.</a:t>
            </a:r>
            <a:endParaRPr lang="en-US" sz="2400" dirty="0"/>
          </a:p>
        </p:txBody>
      </p:sp>
      <p:sp>
        <p:nvSpPr>
          <p:cNvPr id="7" name="TextBox 6">
            <a:extLst>
              <a:ext uri="{FF2B5EF4-FFF2-40B4-BE49-F238E27FC236}">
                <a16:creationId xmlns:a16="http://schemas.microsoft.com/office/drawing/2014/main" id="{9C565B23-E0C9-45E2-AC6B-90E5E0AF2159}"/>
              </a:ext>
            </a:extLst>
          </p:cNvPr>
          <p:cNvSpPr txBox="1"/>
          <p:nvPr/>
        </p:nvSpPr>
        <p:spPr>
          <a:xfrm>
            <a:off x="3581400" y="2932929"/>
            <a:ext cx="8070272" cy="3416320"/>
          </a:xfrm>
          <a:prstGeom prst="rect">
            <a:avLst/>
          </a:prstGeom>
          <a:noFill/>
        </p:spPr>
        <p:txBody>
          <a:bodyPr wrap="square">
            <a:spAutoFit/>
          </a:bodyPr>
          <a:lstStyle/>
          <a:p>
            <a:pPr algn="just"/>
            <a:r>
              <a:rPr lang="en-US" sz="2400" b="0" i="0" u="none" strike="noStrike" baseline="0" dirty="0">
                <a:solidFill>
                  <a:srgbClr val="000000"/>
                </a:solidFill>
                <a:latin typeface="Arial" panose="020B0604020202020204" pitchFamily="34" charset="0"/>
              </a:rPr>
              <a:t>These assertions fall into the following categories:</a:t>
            </a:r>
          </a:p>
          <a:p>
            <a:pPr algn="just"/>
            <a:endParaRPr lang="en-US" sz="24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Assertions about </a:t>
            </a:r>
            <a:r>
              <a:rPr lang="en-US" sz="2400" b="1" i="0" u="none" strike="noStrike" baseline="0" dirty="0">
                <a:solidFill>
                  <a:srgbClr val="000000"/>
                </a:solidFill>
                <a:latin typeface="Arial" panose="020B0604020202020204" pitchFamily="34" charset="0"/>
              </a:rPr>
              <a:t>classes of transactions and events </a:t>
            </a:r>
            <a:r>
              <a:rPr lang="en-US" sz="2400" b="0" i="0" u="none" strike="noStrike" baseline="0" dirty="0">
                <a:solidFill>
                  <a:srgbClr val="000000"/>
                </a:solidFill>
                <a:latin typeface="Arial" panose="020B0604020202020204" pitchFamily="34" charset="0"/>
              </a:rPr>
              <a:t>and related </a:t>
            </a:r>
            <a:r>
              <a:rPr lang="en-US" sz="2400" b="1" i="0" u="none" strike="noStrike" baseline="0" dirty="0">
                <a:solidFill>
                  <a:srgbClr val="000000"/>
                </a:solidFill>
                <a:latin typeface="Arial" panose="020B0604020202020204" pitchFamily="34" charset="0"/>
              </a:rPr>
              <a:t>disclosures </a:t>
            </a:r>
            <a:r>
              <a:rPr lang="en-US" sz="2400" b="0" i="0" u="none" strike="noStrike" baseline="0" dirty="0">
                <a:solidFill>
                  <a:srgbClr val="000000"/>
                </a:solidFill>
                <a:latin typeface="Arial" panose="020B0604020202020204" pitchFamily="34" charset="0"/>
              </a:rPr>
              <a:t>for the period under audit (i.e. income statement assertions)</a:t>
            </a:r>
          </a:p>
          <a:p>
            <a:pPr marL="285750" indent="-285750" algn="just">
              <a:buFont typeface="Wingdings" panose="05000000000000000000" pitchFamily="2" charset="2"/>
              <a:buChar char="q"/>
            </a:pPr>
            <a:endParaRPr lang="en-US" sz="2400" b="0" i="0" u="none" strike="noStrike" baseline="0" dirty="0">
              <a:solidFill>
                <a:srgbClr val="000000"/>
              </a:solidFill>
              <a:latin typeface="Arial" panose="020B0604020202020204" pitchFamily="34" charset="0"/>
            </a:endParaRPr>
          </a:p>
          <a:p>
            <a:pPr algn="just"/>
            <a:r>
              <a:rPr lang="en-US" sz="2400" b="0" i="0" u="none" strike="noStrike" baseline="0" dirty="0">
                <a:solidFill>
                  <a:srgbClr val="4F6228"/>
                </a:solidFill>
                <a:latin typeface="Wingdings" panose="05000000000000000000" pitchFamily="2" charset="2"/>
              </a:rPr>
              <a:t></a:t>
            </a:r>
            <a:r>
              <a:rPr lang="en-US" sz="2400" b="0" i="0" u="none" strike="noStrike" baseline="0" dirty="0">
                <a:solidFill>
                  <a:srgbClr val="000000"/>
                </a:solidFill>
                <a:latin typeface="Arial" panose="020B0604020202020204" pitchFamily="34" charset="0"/>
              </a:rPr>
              <a:t>Assertions about </a:t>
            </a:r>
            <a:r>
              <a:rPr lang="en-US" sz="2400" b="1" i="0" u="none" strike="noStrike" baseline="0" dirty="0">
                <a:solidFill>
                  <a:srgbClr val="000000"/>
                </a:solidFill>
                <a:latin typeface="Arial" panose="020B0604020202020204" pitchFamily="34" charset="0"/>
              </a:rPr>
              <a:t>account balances </a:t>
            </a:r>
            <a:r>
              <a:rPr lang="en-US" sz="2400" b="0" i="0" u="none" strike="noStrike" baseline="0" dirty="0">
                <a:solidFill>
                  <a:srgbClr val="000000"/>
                </a:solidFill>
                <a:latin typeface="Arial" panose="020B0604020202020204" pitchFamily="34" charset="0"/>
              </a:rPr>
              <a:t>and </a:t>
            </a:r>
            <a:r>
              <a:rPr lang="en-US" sz="2400" b="1" i="0" u="none" strike="noStrike" baseline="0" dirty="0">
                <a:solidFill>
                  <a:srgbClr val="000000"/>
                </a:solidFill>
                <a:latin typeface="Arial" panose="020B0604020202020204" pitchFamily="34" charset="0"/>
              </a:rPr>
              <a:t>related disclosures </a:t>
            </a:r>
            <a:r>
              <a:rPr lang="en-US" sz="2400" b="0" i="0" u="none" strike="noStrike" baseline="0" dirty="0">
                <a:solidFill>
                  <a:srgbClr val="000000"/>
                </a:solidFill>
                <a:latin typeface="Arial" panose="020B0604020202020204" pitchFamily="34" charset="0"/>
              </a:rPr>
              <a:t>at the period end (i.e. statement of financial position assertions)</a:t>
            </a:r>
            <a:endParaRPr lang="en-US" sz="2400" dirty="0"/>
          </a:p>
        </p:txBody>
      </p:sp>
    </p:spTree>
    <p:extLst>
      <p:ext uri="{BB962C8B-B14F-4D97-AF65-F5344CB8AC3E}">
        <p14:creationId xmlns:p14="http://schemas.microsoft.com/office/powerpoint/2010/main" val="29651564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Assertions</a:t>
            </a:r>
            <a:endParaRPr lang="en-US" sz="4000" dirty="0"/>
          </a:p>
        </p:txBody>
      </p:sp>
      <p:sp>
        <p:nvSpPr>
          <p:cNvPr id="6" name="TextBox 5">
            <a:extLst>
              <a:ext uri="{FF2B5EF4-FFF2-40B4-BE49-F238E27FC236}">
                <a16:creationId xmlns:a16="http://schemas.microsoft.com/office/drawing/2014/main" id="{DF9F0BCD-35ED-4E4E-A764-3484DA166738}"/>
              </a:ext>
            </a:extLst>
          </p:cNvPr>
          <p:cNvSpPr txBox="1"/>
          <p:nvPr/>
        </p:nvSpPr>
        <p:spPr>
          <a:xfrm>
            <a:off x="3394363" y="972372"/>
            <a:ext cx="8257309" cy="5909310"/>
          </a:xfrm>
          <a:prstGeom prst="rect">
            <a:avLst/>
          </a:prstGeom>
          <a:noFill/>
        </p:spPr>
        <p:txBody>
          <a:bodyPr wrap="square">
            <a:spAutoFit/>
          </a:bodyPr>
          <a:lstStyle/>
          <a:p>
            <a:pPr algn="just"/>
            <a:r>
              <a:rPr lang="en-US" sz="1800" b="0" i="0" u="none" strike="noStrike" baseline="0" dirty="0">
                <a:solidFill>
                  <a:srgbClr val="000000"/>
                </a:solidFill>
                <a:latin typeface="Arial" panose="020B0604020202020204" pitchFamily="34" charset="0"/>
              </a:rPr>
              <a:t>Assertions about </a:t>
            </a:r>
            <a:r>
              <a:rPr lang="en-US" sz="1800" b="1" i="0" u="none" strike="noStrike" baseline="0" dirty="0">
                <a:solidFill>
                  <a:srgbClr val="FF0000"/>
                </a:solidFill>
                <a:latin typeface="Arial" panose="020B0604020202020204" pitchFamily="34" charset="0"/>
              </a:rPr>
              <a:t>classes of transactions and events </a:t>
            </a:r>
            <a:r>
              <a:rPr lang="en-US" sz="1800" b="0" i="0" u="none" strike="noStrike" baseline="0" dirty="0">
                <a:solidFill>
                  <a:srgbClr val="000000"/>
                </a:solidFill>
                <a:latin typeface="Arial" panose="020B0604020202020204" pitchFamily="34" charset="0"/>
              </a:rPr>
              <a:t>and related </a:t>
            </a:r>
            <a:r>
              <a:rPr lang="en-US" sz="1800" b="1" i="0" u="none" strike="noStrike" baseline="0" dirty="0">
                <a:solidFill>
                  <a:srgbClr val="000000"/>
                </a:solidFill>
                <a:latin typeface="Arial" panose="020B0604020202020204" pitchFamily="34" charset="0"/>
              </a:rPr>
              <a:t>disclosures </a:t>
            </a:r>
            <a:r>
              <a:rPr lang="en-US" sz="1800" b="0" i="0" u="none" strike="noStrike" baseline="0" dirty="0">
                <a:solidFill>
                  <a:srgbClr val="000000"/>
                </a:solidFill>
                <a:latin typeface="Arial" panose="020B0604020202020204" pitchFamily="34" charset="0"/>
              </a:rPr>
              <a:t>are as follows:</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Occurrence</a:t>
            </a:r>
            <a:r>
              <a:rPr lang="en-US" sz="1800" b="0" i="0" u="none" strike="noStrike" baseline="0" dirty="0">
                <a:solidFill>
                  <a:srgbClr val="000000"/>
                </a:solidFill>
                <a:latin typeface="Arial" panose="020B0604020202020204" pitchFamily="34" charset="0"/>
              </a:rPr>
              <a:t>: Transactions and events that have been recorded or disclosed have </a:t>
            </a:r>
            <a:r>
              <a:rPr lang="en-US" dirty="0">
                <a:solidFill>
                  <a:srgbClr val="000000"/>
                </a:solidFill>
                <a:latin typeface="Arial" panose="020B0604020202020204" pitchFamily="34" charset="0"/>
              </a:rPr>
              <a:t>o</a:t>
            </a:r>
            <a:r>
              <a:rPr lang="en-US" sz="1800" b="0" i="0" u="none" strike="noStrike" baseline="0" dirty="0">
                <a:solidFill>
                  <a:srgbClr val="000000"/>
                </a:solidFill>
                <a:latin typeface="Arial" panose="020B0604020202020204" pitchFamily="34" charset="0"/>
              </a:rPr>
              <a:t>ccurred and relate to the entity.</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Completeness</a:t>
            </a:r>
            <a:r>
              <a:rPr lang="en-US" sz="1800" b="0" i="0" u="none" strike="noStrike" baseline="0" dirty="0">
                <a:solidFill>
                  <a:srgbClr val="000000"/>
                </a:solidFill>
                <a:latin typeface="Arial" panose="020B0604020202020204" pitchFamily="34" charset="0"/>
              </a:rPr>
              <a:t>: There are no unrecorded transactions, events and disclosures.</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Accuracy</a:t>
            </a:r>
            <a:r>
              <a:rPr lang="en-US" sz="1800" b="0" i="0" u="none" strike="noStrike" baseline="0" dirty="0">
                <a:solidFill>
                  <a:srgbClr val="000000"/>
                </a:solidFill>
                <a:latin typeface="Arial" panose="020B0604020202020204" pitchFamily="34" charset="0"/>
              </a:rPr>
              <a:t>: Amounts and other data relating to recorded transactions and events have been recorded appropriately</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Cut-off: </a:t>
            </a:r>
            <a:r>
              <a:rPr lang="en-US" sz="1800" b="0" i="0" u="none" strike="noStrike" baseline="0" dirty="0">
                <a:solidFill>
                  <a:srgbClr val="000000"/>
                </a:solidFill>
                <a:latin typeface="Arial" panose="020B0604020202020204" pitchFamily="34" charset="0"/>
              </a:rPr>
              <a:t>Transactions and events have been recorded in the correct accounting period.</a:t>
            </a:r>
          </a:p>
          <a:p>
            <a:pPr marL="285750" indent="-285750" algn="just">
              <a:buFont typeface="Wingdings" panose="05000000000000000000" pitchFamily="2" charset="2"/>
              <a:buChar char="q"/>
            </a:pPr>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Classification: </a:t>
            </a:r>
            <a:r>
              <a:rPr lang="en-US" sz="1800" b="0" i="0" u="none" strike="noStrike" baseline="0" dirty="0">
                <a:solidFill>
                  <a:srgbClr val="000000"/>
                </a:solidFill>
                <a:latin typeface="Arial" panose="020B0604020202020204" pitchFamily="34" charset="0"/>
              </a:rPr>
              <a:t>Transactions and events have been recorded in the proper accounts.</a:t>
            </a:r>
          </a:p>
          <a:p>
            <a:pPr algn="just"/>
            <a:endParaRPr lang="en-US" sz="1800" b="0" i="0" u="none" strike="noStrike" baseline="0" dirty="0">
              <a:solidFill>
                <a:srgbClr val="000000"/>
              </a:solidFill>
              <a:latin typeface="Arial" panose="020B0604020202020204" pitchFamily="34" charset="0"/>
            </a:endParaRPr>
          </a:p>
          <a:p>
            <a:pPr algn="just"/>
            <a:r>
              <a:rPr lang="en-US" sz="1800" b="0" i="0" u="none" strike="noStrike" baseline="0" dirty="0">
                <a:solidFill>
                  <a:srgbClr val="4F6228"/>
                </a:solidFill>
                <a:latin typeface="Wingdings" panose="05000000000000000000" pitchFamily="2" charset="2"/>
              </a:rPr>
              <a:t> </a:t>
            </a:r>
            <a:r>
              <a:rPr lang="en-US" sz="1800" b="1" i="0" u="none" strike="noStrike" baseline="0" dirty="0">
                <a:solidFill>
                  <a:srgbClr val="000000"/>
                </a:solidFill>
                <a:latin typeface="Arial" panose="020B0604020202020204" pitchFamily="34" charset="0"/>
              </a:rPr>
              <a:t>Presentation: </a:t>
            </a:r>
            <a:r>
              <a:rPr lang="en-US" sz="1800" b="0" i="0" u="none" strike="noStrike" baseline="0" dirty="0">
                <a:solidFill>
                  <a:srgbClr val="000000"/>
                </a:solidFill>
                <a:latin typeface="Arial" panose="020B0604020202020204" pitchFamily="34" charset="0"/>
              </a:rPr>
              <a:t>Transactions and events are appropriately aggregated or disaggregated and clearly described and related disclosures are relevant and understandable.</a:t>
            </a:r>
            <a:r>
              <a:rPr lang="en-US" sz="1800" b="0" i="0" u="none" strike="noStrike" baseline="0" dirty="0">
                <a:latin typeface="Franklin Gothic Medium" panose="020B0603020102020204" pitchFamily="34" charset="0"/>
              </a:rPr>
              <a:t>.</a:t>
            </a:r>
            <a:endParaRPr lang="en-US" dirty="0"/>
          </a:p>
        </p:txBody>
      </p:sp>
    </p:spTree>
    <p:extLst>
      <p:ext uri="{BB962C8B-B14F-4D97-AF65-F5344CB8AC3E}">
        <p14:creationId xmlns:p14="http://schemas.microsoft.com/office/powerpoint/2010/main" val="1897820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Assertions</a:t>
            </a:r>
            <a:endParaRPr lang="en-US" sz="4000" dirty="0"/>
          </a:p>
        </p:txBody>
      </p:sp>
      <p:sp>
        <p:nvSpPr>
          <p:cNvPr id="6" name="TextBox 5">
            <a:extLst>
              <a:ext uri="{FF2B5EF4-FFF2-40B4-BE49-F238E27FC236}">
                <a16:creationId xmlns:a16="http://schemas.microsoft.com/office/drawing/2014/main" id="{DF9F0BCD-35ED-4E4E-A764-3484DA166738}"/>
              </a:ext>
            </a:extLst>
          </p:cNvPr>
          <p:cNvSpPr txBox="1"/>
          <p:nvPr/>
        </p:nvSpPr>
        <p:spPr>
          <a:xfrm>
            <a:off x="3394363" y="972372"/>
            <a:ext cx="8257309" cy="5078313"/>
          </a:xfrm>
          <a:prstGeom prst="rect">
            <a:avLst/>
          </a:prstGeom>
          <a:noFill/>
        </p:spPr>
        <p:txBody>
          <a:bodyPr wrap="square">
            <a:spAutoFit/>
          </a:bodyPr>
          <a:lstStyle/>
          <a:p>
            <a:pPr algn="just"/>
            <a:r>
              <a:rPr lang="en-US" sz="1800" b="0" i="0" u="none" strike="noStrike" baseline="0" dirty="0">
                <a:solidFill>
                  <a:srgbClr val="000000"/>
                </a:solidFill>
                <a:latin typeface="Arial" panose="020B0604020202020204" pitchFamily="34" charset="0"/>
              </a:rPr>
              <a:t>Assertions about </a:t>
            </a:r>
            <a:r>
              <a:rPr lang="en-US" sz="1800" b="1" i="0" u="none" strike="noStrike" baseline="0" dirty="0">
                <a:solidFill>
                  <a:srgbClr val="000000"/>
                </a:solidFill>
                <a:latin typeface="Arial" panose="020B0604020202020204" pitchFamily="34" charset="0"/>
              </a:rPr>
              <a:t>account balances and related disclosures </a:t>
            </a:r>
            <a:r>
              <a:rPr lang="en-US" sz="1800" b="0" i="0" u="none" strike="noStrike" baseline="0" dirty="0">
                <a:solidFill>
                  <a:srgbClr val="000000"/>
                </a:solidFill>
                <a:latin typeface="Arial" panose="020B0604020202020204" pitchFamily="34" charset="0"/>
              </a:rPr>
              <a:t>are as follows:</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Existence</a:t>
            </a:r>
            <a:r>
              <a:rPr lang="en-US" sz="1800" b="0" i="0" u="none" strike="noStrike" baseline="0" dirty="0">
                <a:solidFill>
                  <a:srgbClr val="000000"/>
                </a:solidFill>
                <a:latin typeface="Arial" panose="020B0604020202020204" pitchFamily="34" charset="0"/>
              </a:rPr>
              <a:t>: Assets, liabilities and equity interests exist.</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Rights and obligations</a:t>
            </a:r>
            <a:r>
              <a:rPr lang="en-US" sz="1800" b="0" i="0" u="none" strike="noStrike" baseline="0" dirty="0">
                <a:solidFill>
                  <a:srgbClr val="000000"/>
                </a:solidFill>
                <a:latin typeface="Arial" panose="020B0604020202020204" pitchFamily="34" charset="0"/>
              </a:rPr>
              <a:t>: The entity holds or controls the rights to assets, and liabilities are those of the entity.</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Completeness</a:t>
            </a:r>
            <a:r>
              <a:rPr lang="en-US" sz="1800" b="0" i="0" u="none" strike="noStrike" baseline="0" dirty="0">
                <a:solidFill>
                  <a:srgbClr val="000000"/>
                </a:solidFill>
                <a:latin typeface="Arial" panose="020B0604020202020204" pitchFamily="34" charset="0"/>
              </a:rPr>
              <a:t>: There are no unrecorded assets, liabilities or equity interests and all related disclosures have been included.</a:t>
            </a:r>
          </a:p>
          <a:p>
            <a:pPr algn="just"/>
            <a:endParaRPr lang="en-US" sz="1800" b="0" i="0" u="none" strike="noStrike" baseline="0" dirty="0">
              <a:solidFill>
                <a:srgbClr val="000000"/>
              </a:solidFill>
              <a:latin typeface="Arial" panose="020B0604020202020204" pitchFamily="34" charset="0"/>
            </a:endParaRPr>
          </a:p>
          <a:p>
            <a:pPr marL="285750" indent="-285750" algn="just">
              <a:buFont typeface="Wingdings" panose="05000000000000000000" pitchFamily="2" charset="2"/>
              <a:buChar char="q"/>
            </a:pPr>
            <a:r>
              <a:rPr lang="en-US" sz="1800" b="1" i="0" u="none" strike="noStrike" baseline="0" dirty="0">
                <a:solidFill>
                  <a:srgbClr val="000000"/>
                </a:solidFill>
                <a:latin typeface="Arial" panose="020B0604020202020204" pitchFamily="34" charset="0"/>
              </a:rPr>
              <a:t>Accuracy, valuation and allocation: </a:t>
            </a:r>
            <a:r>
              <a:rPr lang="en-US" sz="1800" b="0" i="0" u="none" strike="noStrike" baseline="0" dirty="0">
                <a:solidFill>
                  <a:srgbClr val="000000"/>
                </a:solidFill>
                <a:latin typeface="Arial" panose="020B0604020202020204" pitchFamily="34" charset="0"/>
              </a:rPr>
              <a:t>Assets, liabilities and equity interests are included in the financial statements at appropriate amounts and any resulting valuation or allocation adjustments are appropriately recorded and related disclosures have been appropriately measured and described.</a:t>
            </a:r>
          </a:p>
          <a:p>
            <a:pPr algn="just"/>
            <a:endParaRPr lang="en-US" sz="1800" b="0" i="0" u="none" strike="noStrike" baseline="0" dirty="0">
              <a:solidFill>
                <a:srgbClr val="000000"/>
              </a:solidFill>
              <a:latin typeface="Arial" panose="020B0604020202020204" pitchFamily="34" charset="0"/>
            </a:endParaRPr>
          </a:p>
          <a:p>
            <a:pPr algn="just"/>
            <a:r>
              <a:rPr lang="en-US" sz="1800" b="0" i="0" u="none" strike="noStrike" baseline="0" dirty="0">
                <a:solidFill>
                  <a:srgbClr val="4F6228"/>
                </a:solidFill>
                <a:latin typeface="Wingdings" panose="05000000000000000000" pitchFamily="2" charset="2"/>
              </a:rPr>
              <a:t></a:t>
            </a:r>
            <a:r>
              <a:rPr lang="en-US" sz="1800" b="1" i="0" u="none" strike="noStrike" baseline="0" dirty="0">
                <a:solidFill>
                  <a:srgbClr val="000000"/>
                </a:solidFill>
                <a:latin typeface="Arial" panose="020B0604020202020204" pitchFamily="34" charset="0"/>
              </a:rPr>
              <a:t>Classification: </a:t>
            </a:r>
            <a:r>
              <a:rPr lang="en-US" sz="1800" b="0" i="0" u="none" strike="noStrike" baseline="0" dirty="0">
                <a:solidFill>
                  <a:srgbClr val="000000"/>
                </a:solidFill>
                <a:latin typeface="Arial" panose="020B0604020202020204" pitchFamily="34" charset="0"/>
              </a:rPr>
              <a:t>Assets, liabilities and equity interests are appropriately aggregated or disaggregated and clearly described, and related disclosures are relevant and understandable.</a:t>
            </a:r>
            <a:endParaRPr lang="en-US" dirty="0"/>
          </a:p>
        </p:txBody>
      </p:sp>
    </p:spTree>
    <p:extLst>
      <p:ext uri="{BB962C8B-B14F-4D97-AF65-F5344CB8AC3E}">
        <p14:creationId xmlns:p14="http://schemas.microsoft.com/office/powerpoint/2010/main" val="239542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Assertions</a:t>
            </a:r>
            <a:endParaRPr lang="en-US" sz="4000" dirty="0"/>
          </a:p>
        </p:txBody>
      </p:sp>
      <p:sp>
        <p:nvSpPr>
          <p:cNvPr id="6" name="TextBox 5">
            <a:extLst>
              <a:ext uri="{FF2B5EF4-FFF2-40B4-BE49-F238E27FC236}">
                <a16:creationId xmlns:a16="http://schemas.microsoft.com/office/drawing/2014/main" id="{DF9F0BCD-35ED-4E4E-A764-3484DA166738}"/>
              </a:ext>
            </a:extLst>
          </p:cNvPr>
          <p:cNvSpPr txBox="1"/>
          <p:nvPr/>
        </p:nvSpPr>
        <p:spPr>
          <a:xfrm>
            <a:off x="3394363" y="972372"/>
            <a:ext cx="8257309" cy="369332"/>
          </a:xfrm>
          <a:prstGeom prst="rect">
            <a:avLst/>
          </a:prstGeom>
          <a:noFill/>
        </p:spPr>
        <p:txBody>
          <a:bodyPr wrap="square">
            <a:spAutoFit/>
          </a:bodyPr>
          <a:lstStyle/>
          <a:p>
            <a:pPr algn="just"/>
            <a:endParaRPr lang="en-US" dirty="0"/>
          </a:p>
        </p:txBody>
      </p:sp>
      <p:pic>
        <p:nvPicPr>
          <p:cNvPr id="11" name="Picture 10">
            <a:extLst>
              <a:ext uri="{FF2B5EF4-FFF2-40B4-BE49-F238E27FC236}">
                <a16:creationId xmlns:a16="http://schemas.microsoft.com/office/drawing/2014/main" id="{EB1F562E-1D75-40F9-8F4F-69E308FC095D}"/>
              </a:ext>
            </a:extLst>
          </p:cNvPr>
          <p:cNvPicPr>
            <a:picLocks noChangeAspect="1"/>
          </p:cNvPicPr>
          <p:nvPr/>
        </p:nvPicPr>
        <p:blipFill rotWithShape="1">
          <a:blip r:embed="rId4"/>
          <a:srcRect l="31011" t="25660" r="30097" b="48283"/>
          <a:stretch/>
        </p:blipFill>
        <p:spPr>
          <a:xfrm>
            <a:off x="4142508" y="1759789"/>
            <a:ext cx="7536958" cy="3366393"/>
          </a:xfrm>
          <a:prstGeom prst="rect">
            <a:avLst/>
          </a:prstGeom>
        </p:spPr>
      </p:pic>
    </p:spTree>
    <p:extLst>
      <p:ext uri="{BB962C8B-B14F-4D97-AF65-F5344CB8AC3E}">
        <p14:creationId xmlns:p14="http://schemas.microsoft.com/office/powerpoint/2010/main" val="4286295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4" y="1004056"/>
            <a:ext cx="8352430" cy="3416320"/>
          </a:xfrm>
          <a:prstGeom prst="rect">
            <a:avLst/>
          </a:prstGeom>
          <a:noFill/>
        </p:spPr>
        <p:txBody>
          <a:bodyPr wrap="square" rtlCol="0">
            <a:spAutoFit/>
          </a:bodyPr>
          <a:lstStyle/>
          <a:p>
            <a:pPr algn="just"/>
            <a:r>
              <a:rPr lang="en-US" sz="3200" b="1" i="0" u="none" strike="noStrike" baseline="0" dirty="0">
                <a:latin typeface="Arial" panose="020B0604020202020204" pitchFamily="34" charset="0"/>
                <a:cs typeface="Arial" panose="020B0604020202020204" pitchFamily="34" charset="0"/>
              </a:rPr>
              <a:t>Audit Risk:</a:t>
            </a:r>
          </a:p>
          <a:p>
            <a:pPr algn="just"/>
            <a:r>
              <a:rPr lang="en-US" sz="3200" i="0" u="none" strike="noStrike" baseline="0" dirty="0">
                <a:latin typeface="Arial" panose="020B0604020202020204" pitchFamily="34" charset="0"/>
                <a:cs typeface="Arial" panose="020B0604020202020204" pitchFamily="34" charset="0"/>
              </a:rPr>
              <a:t>The risk that the auditor expresses an </a:t>
            </a:r>
            <a:r>
              <a:rPr lang="en-US" sz="3200" i="0" u="none" strike="noStrike" baseline="0" dirty="0">
                <a:solidFill>
                  <a:srgbClr val="FF0000"/>
                </a:solidFill>
                <a:latin typeface="Arial" panose="020B0604020202020204" pitchFamily="34" charset="0"/>
                <a:cs typeface="Arial" panose="020B0604020202020204" pitchFamily="34" charset="0"/>
              </a:rPr>
              <a:t>inappropriate audit opinion </a:t>
            </a:r>
            <a:r>
              <a:rPr lang="en-US" sz="3200" i="0" u="none" strike="noStrike" baseline="0" dirty="0">
                <a:latin typeface="Arial" panose="020B0604020202020204" pitchFamily="34" charset="0"/>
                <a:cs typeface="Arial" panose="020B0604020202020204" pitchFamily="34" charset="0"/>
              </a:rPr>
              <a:t>when the financial statements are materially misstated. Audit risk is a function of the risks of material misstatement and detection risk.</a:t>
            </a:r>
          </a:p>
          <a:p>
            <a:pPr algn="just"/>
            <a:endParaRPr lang="en-US" sz="2000" dirty="0">
              <a:latin typeface="Arial" panose="020B0604020202020204" pitchFamily="34" charset="0"/>
            </a:endParaRPr>
          </a:p>
        </p:txBody>
      </p:sp>
    </p:spTree>
    <p:extLst>
      <p:ext uri="{BB962C8B-B14F-4D97-AF65-F5344CB8AC3E}">
        <p14:creationId xmlns:p14="http://schemas.microsoft.com/office/powerpoint/2010/main" val="2692958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EC10E-4BC7-4077-A7D9-921956C3932C}"/>
              </a:ext>
            </a:extLst>
          </p:cNvPr>
          <p:cNvSpPr txBox="1"/>
          <p:nvPr/>
        </p:nvSpPr>
        <p:spPr>
          <a:xfrm>
            <a:off x="3290454" y="1004056"/>
            <a:ext cx="8352430" cy="3416320"/>
          </a:xfrm>
          <a:prstGeom prst="rect">
            <a:avLst/>
          </a:prstGeom>
          <a:noFill/>
        </p:spPr>
        <p:txBody>
          <a:bodyPr wrap="square" rtlCol="0">
            <a:spAutoFit/>
          </a:bodyPr>
          <a:lstStyle/>
          <a:p>
            <a:pPr algn="just"/>
            <a:r>
              <a:rPr lang="en-US" sz="3200" b="1" i="0" u="none" strike="noStrike" baseline="0" dirty="0">
                <a:latin typeface="Arial" panose="020B0604020202020204" pitchFamily="34" charset="0"/>
                <a:cs typeface="Arial" panose="020B0604020202020204" pitchFamily="34" charset="0"/>
              </a:rPr>
              <a:t>Audit Risk:</a:t>
            </a:r>
          </a:p>
          <a:p>
            <a:pPr algn="just"/>
            <a:r>
              <a:rPr lang="en-US" sz="3200" i="0" u="none" strike="noStrike" baseline="0" dirty="0">
                <a:latin typeface="Arial" panose="020B0604020202020204" pitchFamily="34" charset="0"/>
                <a:cs typeface="Arial" panose="020B0604020202020204" pitchFamily="34" charset="0"/>
              </a:rPr>
              <a:t>The risk that the auditor expresses an </a:t>
            </a:r>
            <a:r>
              <a:rPr lang="en-US" sz="3200" i="0" u="none" strike="noStrike" baseline="0" dirty="0">
                <a:solidFill>
                  <a:srgbClr val="FF0000"/>
                </a:solidFill>
                <a:latin typeface="Arial" panose="020B0604020202020204" pitchFamily="34" charset="0"/>
                <a:cs typeface="Arial" panose="020B0604020202020204" pitchFamily="34" charset="0"/>
              </a:rPr>
              <a:t>inappropriate audit opinion </a:t>
            </a:r>
            <a:r>
              <a:rPr lang="en-US" sz="3200" i="0" u="none" strike="noStrike" baseline="0" dirty="0">
                <a:latin typeface="Arial" panose="020B0604020202020204" pitchFamily="34" charset="0"/>
                <a:cs typeface="Arial" panose="020B0604020202020204" pitchFamily="34" charset="0"/>
              </a:rPr>
              <a:t>when the financial statements are materially misstated. Audit risk is a function of the risks of material misstatement and detection risk.</a:t>
            </a:r>
          </a:p>
          <a:p>
            <a:pPr algn="just"/>
            <a:endParaRPr lang="en-US" sz="2000" dirty="0">
              <a:latin typeface="Arial" panose="020B0604020202020204" pitchFamily="34" charset="0"/>
            </a:endParaRPr>
          </a:p>
        </p:txBody>
      </p:sp>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 Risk</a:t>
            </a:r>
            <a:endParaRPr lang="en-US" sz="4000" dirty="0"/>
          </a:p>
        </p:txBody>
      </p:sp>
      <p:pic>
        <p:nvPicPr>
          <p:cNvPr id="5" name="Picture 4">
            <a:extLst>
              <a:ext uri="{FF2B5EF4-FFF2-40B4-BE49-F238E27FC236}">
                <a16:creationId xmlns:a16="http://schemas.microsoft.com/office/drawing/2014/main" id="{7821E3D4-5A85-43A2-8DDB-00EE3ABE8A8D}"/>
              </a:ext>
            </a:extLst>
          </p:cNvPr>
          <p:cNvPicPr>
            <a:picLocks noChangeAspect="1"/>
          </p:cNvPicPr>
          <p:nvPr/>
        </p:nvPicPr>
        <p:blipFill>
          <a:blip r:embed="rId4"/>
          <a:stretch>
            <a:fillRect/>
          </a:stretch>
        </p:blipFill>
        <p:spPr>
          <a:xfrm>
            <a:off x="3435927" y="4420376"/>
            <a:ext cx="8301249" cy="1680272"/>
          </a:xfrm>
          <a:prstGeom prst="rect">
            <a:avLst/>
          </a:prstGeom>
        </p:spPr>
      </p:pic>
    </p:spTree>
    <p:extLst>
      <p:ext uri="{BB962C8B-B14F-4D97-AF65-F5344CB8AC3E}">
        <p14:creationId xmlns:p14="http://schemas.microsoft.com/office/powerpoint/2010/main" val="3083967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 Risk</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186309"/>
          </a:xfrm>
          <a:prstGeom prst="rect">
            <a:avLst/>
          </a:prstGeom>
          <a:noFill/>
        </p:spPr>
        <p:txBody>
          <a:bodyPr wrap="square">
            <a:spAutoFit/>
          </a:bodyPr>
          <a:lstStyle/>
          <a:p>
            <a:pPr algn="just"/>
            <a:r>
              <a:rPr lang="en-US" sz="2400" b="1" i="0" u="none" strike="noStrike" baseline="0" dirty="0">
                <a:latin typeface="Arial" panose="020B0604020202020204" pitchFamily="34" charset="0"/>
              </a:rPr>
              <a:t>Inherent risk </a:t>
            </a:r>
            <a:r>
              <a:rPr lang="en-US" sz="2400" b="0" i="0" u="none" strike="noStrike" baseline="0" dirty="0">
                <a:latin typeface="Arial" panose="020B0604020202020204" pitchFamily="34" charset="0"/>
              </a:rPr>
              <a:t>is the risk that items may be misstated as a result of their inherent characteristics due to:</a:t>
            </a:r>
          </a:p>
          <a:p>
            <a:pPr marL="742950" lvl="1" indent="-285750" algn="just">
              <a:buFont typeface="Arial" panose="020B0604020202020204" pitchFamily="34" charset="0"/>
              <a:buChar char="•"/>
            </a:pPr>
            <a:r>
              <a:rPr lang="en-US" sz="2400" b="0" i="0" u="none" strike="noStrike" baseline="0" dirty="0">
                <a:latin typeface="Arial" panose="020B0604020202020204" pitchFamily="34" charset="0"/>
              </a:rPr>
              <a:t>the nature of the items themselves</a:t>
            </a:r>
          </a:p>
          <a:p>
            <a:pPr marL="742950" lvl="1" indent="-285750" algn="just">
              <a:buFont typeface="Arial" panose="020B0604020202020204" pitchFamily="34" charset="0"/>
              <a:buChar char="•"/>
            </a:pPr>
            <a:r>
              <a:rPr lang="en-US" sz="2400" b="0" i="0" u="none" strike="noStrike" baseline="0" dirty="0">
                <a:latin typeface="Arial" panose="020B0604020202020204" pitchFamily="34" charset="0"/>
              </a:rPr>
              <a:t>the nature of the entity and the industry in which it operates</a:t>
            </a:r>
          </a:p>
          <a:p>
            <a:pPr marL="285750" indent="-285750">
              <a:buFont typeface="Arial" panose="020B0604020202020204" pitchFamily="34" charset="0"/>
              <a:buChar char="•"/>
            </a:pPr>
            <a:endParaRPr lang="en-US" sz="2400" dirty="0">
              <a:latin typeface="Arial" panose="020B0604020202020204" pitchFamily="34" charset="0"/>
            </a:endParaRPr>
          </a:p>
          <a:p>
            <a:r>
              <a:rPr lang="en-US" sz="2400" b="1" dirty="0">
                <a:latin typeface="Arial" panose="020B0604020202020204" pitchFamily="34" charset="0"/>
              </a:rPr>
              <a:t>Control Risk:</a:t>
            </a:r>
          </a:p>
          <a:p>
            <a:pPr algn="just"/>
            <a:r>
              <a:rPr lang="en-US" sz="2400" b="0" i="0" u="none" strike="noStrike" baseline="0" dirty="0">
                <a:latin typeface="Arial" panose="020B0604020202020204" pitchFamily="34" charset="0"/>
                <a:cs typeface="Arial" panose="020B0604020202020204" pitchFamily="34" charset="0"/>
              </a:rPr>
              <a:t>The risk that a misstatement that could occur and will not be prevented, or detected and corrected, on a timely basis by the entity’s internal control.</a:t>
            </a:r>
          </a:p>
          <a:p>
            <a:pPr algn="just"/>
            <a:endParaRPr lang="en-US" sz="2400" dirty="0">
              <a:latin typeface="Arial" panose="020B0604020202020204" pitchFamily="34" charset="0"/>
              <a:cs typeface="Arial" panose="020B0604020202020204" pitchFamily="34" charset="0"/>
            </a:endParaRPr>
          </a:p>
          <a:p>
            <a:pPr algn="just"/>
            <a:r>
              <a:rPr lang="en-US" sz="2400" b="1" dirty="0">
                <a:latin typeface="Arial" panose="020B0604020202020204" pitchFamily="34" charset="0"/>
                <a:cs typeface="Arial" panose="020B0604020202020204" pitchFamily="34" charset="0"/>
              </a:rPr>
              <a:t>Detection</a:t>
            </a:r>
            <a:r>
              <a:rPr lang="en-US" sz="2400" b="1" i="0" u="none" strike="noStrike" baseline="0" dirty="0">
                <a:latin typeface="Arial" panose="020B0604020202020204" pitchFamily="34" charset="0"/>
                <a:cs typeface="Arial" panose="020B0604020202020204" pitchFamily="34" charset="0"/>
              </a:rPr>
              <a:t> Risk:</a:t>
            </a:r>
          </a:p>
          <a:p>
            <a:pPr algn="just"/>
            <a:r>
              <a:rPr lang="en-US" sz="2400" i="0" u="none" strike="noStrike" baseline="0" dirty="0">
                <a:latin typeface="Arial" panose="020B0604020202020204" pitchFamily="34" charset="0"/>
                <a:cs typeface="Arial" panose="020B0604020202020204" pitchFamily="34" charset="0"/>
              </a:rPr>
              <a:t>The risk that the procedures performed by the auditor to reduce audit risk to an acceptably low level will not detect a misstatement that exists</a:t>
            </a:r>
            <a:endParaRPr lang="en-US" sz="2800" dirty="0">
              <a:latin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551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 Report</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70A5BC9-8A35-40E5-984F-2753F7D0E2DF}"/>
              </a:ext>
            </a:extLst>
          </p:cNvPr>
          <p:cNvSpPr txBox="1"/>
          <p:nvPr/>
        </p:nvSpPr>
        <p:spPr>
          <a:xfrm>
            <a:off x="3401290" y="1070175"/>
            <a:ext cx="8352429" cy="400110"/>
          </a:xfrm>
          <a:prstGeom prst="rect">
            <a:avLst/>
          </a:prstGeom>
          <a:noFill/>
        </p:spPr>
        <p:txBody>
          <a:bodyPr wrap="square">
            <a:spAutoFit/>
          </a:bodyPr>
          <a:lstStyle/>
          <a:p>
            <a:pPr algn="ctr"/>
            <a:r>
              <a:rPr lang="en-US" sz="2000" b="1" i="0" u="none" strike="noStrike" baseline="0" dirty="0">
                <a:solidFill>
                  <a:srgbClr val="FF0000"/>
                </a:solidFill>
                <a:latin typeface="Arial" panose="020B0604020202020204" pitchFamily="34" charset="0"/>
              </a:rPr>
              <a:t>The audit report is the end-product of the external audit process</a:t>
            </a:r>
            <a:endParaRPr lang="en-US" sz="2000" dirty="0">
              <a:solidFill>
                <a:srgbClr val="FF0000"/>
              </a:solidFill>
            </a:endParaRPr>
          </a:p>
        </p:txBody>
      </p:sp>
      <p:sp>
        <p:nvSpPr>
          <p:cNvPr id="9" name="TextBox 8">
            <a:extLst>
              <a:ext uri="{FF2B5EF4-FFF2-40B4-BE49-F238E27FC236}">
                <a16:creationId xmlns:a16="http://schemas.microsoft.com/office/drawing/2014/main" id="{245AC24B-C091-47AD-9535-E9A7D01D1741}"/>
              </a:ext>
            </a:extLst>
          </p:cNvPr>
          <p:cNvSpPr txBox="1"/>
          <p:nvPr/>
        </p:nvSpPr>
        <p:spPr>
          <a:xfrm>
            <a:off x="3449781" y="1501062"/>
            <a:ext cx="8446723" cy="5324535"/>
          </a:xfrm>
          <a:prstGeom prst="rect">
            <a:avLst/>
          </a:prstGeom>
          <a:noFill/>
        </p:spPr>
        <p:txBody>
          <a:bodyPr wrap="square">
            <a:spAutoFit/>
          </a:bodyPr>
          <a:lstStyle/>
          <a:p>
            <a:pPr algn="l"/>
            <a:r>
              <a:rPr lang="en-US" sz="2800" b="0" i="0" u="none" strike="noStrike" baseline="0" dirty="0">
                <a:solidFill>
                  <a:srgbClr val="77933C"/>
                </a:solidFill>
                <a:latin typeface="Franklin Gothic Medium" panose="020B0603020102020204" pitchFamily="34" charset="0"/>
              </a:rPr>
              <a:t>Forming the audit opinion</a:t>
            </a:r>
          </a:p>
          <a:p>
            <a:r>
              <a:rPr lang="en-US" sz="2400" b="0" i="0" u="none" strike="noStrike" baseline="0" dirty="0">
                <a:solidFill>
                  <a:srgbClr val="000000"/>
                </a:solidFill>
                <a:latin typeface="Arial" panose="020B0604020202020204" pitchFamily="34" charset="0"/>
              </a:rPr>
              <a:t>In reaching his audit opinion, the auditor is </a:t>
            </a:r>
            <a:r>
              <a:rPr lang="en-US" sz="2400" b="1" i="0" u="none" strike="noStrike" baseline="0" dirty="0">
                <a:solidFill>
                  <a:srgbClr val="000000"/>
                </a:solidFill>
                <a:latin typeface="Arial" panose="020B0604020202020204" pitchFamily="34" charset="0"/>
              </a:rPr>
              <a:t>required </a:t>
            </a:r>
            <a:r>
              <a:rPr lang="en-US" sz="2400" b="0" i="0" u="none" strike="noStrike" baseline="0" dirty="0">
                <a:solidFill>
                  <a:srgbClr val="000000"/>
                </a:solidFill>
                <a:latin typeface="Arial" panose="020B0604020202020204" pitchFamily="34" charset="0"/>
              </a:rPr>
              <a:t>to evaluate whether:</a:t>
            </a:r>
            <a:br>
              <a:rPr lang="en-US" sz="2400" b="0" i="0" u="none" strike="noStrike" baseline="0" dirty="0">
                <a:solidFill>
                  <a:srgbClr val="000000"/>
                </a:solidFill>
                <a:latin typeface="Arial" panose="020B0604020202020204" pitchFamily="34" charset="0"/>
              </a:rPr>
            </a:br>
            <a:endParaRPr lang="en-US" sz="2400" b="0" i="0" u="none" strike="noStrike" baseline="0" dirty="0">
              <a:solidFill>
                <a:srgbClr val="000000"/>
              </a:solidFill>
              <a:latin typeface="Arial" panose="020B0604020202020204" pitchFamily="34" charset="0"/>
            </a:endParaRPr>
          </a:p>
          <a:p>
            <a:pPr marL="285750" indent="-285750" algn="just">
              <a:spcAft>
                <a:spcPts val="1200"/>
              </a:spcAf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he has obtained sufficient appropriate audit evidence as to whether the financial statements are free from material misstatement</a:t>
            </a:r>
          </a:p>
          <a:p>
            <a:pPr marL="285750" indent="-285750" algn="just">
              <a:spcAft>
                <a:spcPts val="1200"/>
              </a:spcAf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uncorrected misstatements are material, individually or in aggregate</a:t>
            </a:r>
          </a:p>
          <a:p>
            <a:pPr marL="285750" indent="-285750" algn="just">
              <a:spcAft>
                <a:spcPts val="1200"/>
              </a:spcAft>
              <a:buFont typeface="Wingdings" panose="05000000000000000000" pitchFamily="2" charset="2"/>
              <a:buChar char="q"/>
            </a:pPr>
            <a:r>
              <a:rPr lang="en-US" sz="2400" b="0" i="0" u="none" strike="noStrike" baseline="0" dirty="0">
                <a:solidFill>
                  <a:srgbClr val="000000"/>
                </a:solidFill>
                <a:latin typeface="Arial" panose="020B0604020202020204" pitchFamily="34" charset="0"/>
              </a:rPr>
              <a:t>the financial statements have been prepared in accordance with the requirements of the applicable financial reporting framework</a:t>
            </a:r>
          </a:p>
          <a:p>
            <a:pPr algn="just"/>
            <a:endParaRPr lang="en-US" sz="1800" b="0" i="0" u="none" strike="noStrike" baseline="0" dirty="0">
              <a:solidFill>
                <a:srgbClr val="000000"/>
              </a:solidFill>
              <a:latin typeface="Arial" panose="020B0604020202020204" pitchFamily="34" charset="0"/>
            </a:endParaRPr>
          </a:p>
        </p:txBody>
      </p:sp>
    </p:spTree>
    <p:extLst>
      <p:ext uri="{BB962C8B-B14F-4D97-AF65-F5344CB8AC3E}">
        <p14:creationId xmlns:p14="http://schemas.microsoft.com/office/powerpoint/2010/main" val="1737747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742588" y="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 Report (Types)</a:t>
            </a:r>
            <a:endParaRPr lang="en-US" sz="4000" dirty="0"/>
          </a:p>
        </p:txBody>
      </p:sp>
      <p:sp>
        <p:nvSpPr>
          <p:cNvPr id="7" name="TextBox 6">
            <a:extLst>
              <a:ext uri="{FF2B5EF4-FFF2-40B4-BE49-F238E27FC236}">
                <a16:creationId xmlns:a16="http://schemas.microsoft.com/office/drawing/2014/main" id="{4002A8FE-0B33-404B-BFA5-0D47F8B2DF22}"/>
              </a:ext>
            </a:extLst>
          </p:cNvPr>
          <p:cNvSpPr txBox="1"/>
          <p:nvPr/>
        </p:nvSpPr>
        <p:spPr>
          <a:xfrm>
            <a:off x="3278976" y="1402776"/>
            <a:ext cx="8645237" cy="5078313"/>
          </a:xfrm>
          <a:prstGeom prst="rect">
            <a:avLst/>
          </a:prstGeom>
          <a:noFill/>
        </p:spPr>
        <p:txBody>
          <a:bodyPr wrap="square">
            <a:spAutoFit/>
          </a:bodyPr>
          <a:lstStyle/>
          <a:p>
            <a:pPr algn="l">
              <a:buFont typeface="+mj-lt"/>
              <a:buAutoNum type="arabicPeriod"/>
            </a:pPr>
            <a:r>
              <a:rPr lang="en-US" b="1" i="0" dirty="0">
                <a:solidFill>
                  <a:srgbClr val="2C2C2C"/>
                </a:solidFill>
                <a:effectLst/>
                <a:latin typeface="Montserrat"/>
              </a:rPr>
              <a:t> Unqualified Opinion</a:t>
            </a:r>
            <a:br>
              <a:rPr lang="en-US" b="1" i="0" dirty="0">
                <a:solidFill>
                  <a:srgbClr val="2C2C2C"/>
                </a:solidFill>
                <a:effectLst/>
                <a:latin typeface="Montserrat"/>
              </a:rPr>
            </a:br>
            <a:r>
              <a:rPr lang="en-US" b="0" i="0" dirty="0">
                <a:solidFill>
                  <a:srgbClr val="2C2C2C"/>
                </a:solidFill>
                <a:effectLst/>
                <a:latin typeface="Montserrat"/>
              </a:rPr>
              <a:t>An unqualified opinion indicates that the information presented in a company’s financial report is clean. An unqualified opinion shows that the audited financial statements can be presumed to be free from misstatements. </a:t>
            </a:r>
            <a:br>
              <a:rPr lang="en-US" b="1" i="0" dirty="0">
                <a:solidFill>
                  <a:srgbClr val="2C2C2C"/>
                </a:solidFill>
                <a:effectLst/>
                <a:latin typeface="Montserrat"/>
              </a:rPr>
            </a:br>
            <a:endParaRPr lang="en-US" b="0" i="0" dirty="0">
              <a:solidFill>
                <a:srgbClr val="2C2C2C"/>
              </a:solidFill>
              <a:effectLst/>
              <a:latin typeface="Montserrat"/>
            </a:endParaRPr>
          </a:p>
          <a:p>
            <a:pPr algn="l"/>
            <a:r>
              <a:rPr lang="en-US" b="1" i="0" dirty="0">
                <a:solidFill>
                  <a:srgbClr val="2C2C2C"/>
                </a:solidFill>
                <a:effectLst/>
                <a:latin typeface="Montserrat"/>
              </a:rPr>
              <a:t>2. Qualified Opinion</a:t>
            </a:r>
            <a:br>
              <a:rPr lang="en-US" b="1" i="0" dirty="0">
                <a:solidFill>
                  <a:srgbClr val="2C2C2C"/>
                </a:solidFill>
                <a:effectLst/>
                <a:latin typeface="Montserrat"/>
              </a:rPr>
            </a:br>
            <a:r>
              <a:rPr lang="en-US" dirty="0">
                <a:solidFill>
                  <a:srgbClr val="2C2C2C"/>
                </a:solidFill>
                <a:latin typeface="Montserrat"/>
              </a:rPr>
              <a:t>The auditor, having obtained sufficient appropriate audit evidence, concludes that</a:t>
            </a:r>
          </a:p>
          <a:p>
            <a:pPr algn="l"/>
            <a:r>
              <a:rPr lang="en-US" dirty="0">
                <a:solidFill>
                  <a:srgbClr val="2C2C2C"/>
                </a:solidFill>
                <a:latin typeface="Montserrat"/>
              </a:rPr>
              <a:t>misstatements, individually or in the aggregate, are material, but not pervasive, to the financial statements</a:t>
            </a:r>
            <a:endParaRPr lang="en-US" b="1" dirty="0">
              <a:solidFill>
                <a:srgbClr val="2C2C2C"/>
              </a:solidFill>
              <a:latin typeface="Montserrat"/>
            </a:endParaRPr>
          </a:p>
          <a:p>
            <a:pPr algn="l"/>
            <a:endParaRPr lang="en-US" b="0" i="0" dirty="0">
              <a:solidFill>
                <a:srgbClr val="2C2C2C"/>
              </a:solidFill>
              <a:effectLst/>
              <a:latin typeface="Montserrat"/>
            </a:endParaRPr>
          </a:p>
          <a:p>
            <a:pPr algn="l"/>
            <a:r>
              <a:rPr lang="en-US" b="1" i="0" dirty="0">
                <a:solidFill>
                  <a:srgbClr val="2C2C2C"/>
                </a:solidFill>
                <a:effectLst/>
                <a:latin typeface="Montserrat"/>
              </a:rPr>
              <a:t>3. Disclaimer Opinion</a:t>
            </a:r>
            <a:br>
              <a:rPr lang="en-US" b="1" i="0" dirty="0">
                <a:solidFill>
                  <a:srgbClr val="2C2C2C"/>
                </a:solidFill>
                <a:effectLst/>
                <a:latin typeface="Montserrat"/>
              </a:rPr>
            </a:br>
            <a:r>
              <a:rPr lang="en-US" b="0" i="0" dirty="0">
                <a:solidFill>
                  <a:srgbClr val="2C2C2C"/>
                </a:solidFill>
                <a:effectLst/>
                <a:latin typeface="Montserrat"/>
              </a:rPr>
              <a:t>Auditors give a disclaimer when they are unable to express a definite opinion. This can be due to the lack of properly maintained financial records or the absence or insufficient support from the management</a:t>
            </a:r>
            <a:br>
              <a:rPr lang="en-US" b="1" i="0" dirty="0">
                <a:solidFill>
                  <a:srgbClr val="2C2C2C"/>
                </a:solidFill>
                <a:effectLst/>
                <a:latin typeface="Montserrat"/>
              </a:rPr>
            </a:br>
            <a:endParaRPr lang="en-US" dirty="0">
              <a:solidFill>
                <a:srgbClr val="2C2C2C"/>
              </a:solidFill>
              <a:latin typeface="Montserrat"/>
            </a:endParaRPr>
          </a:p>
          <a:p>
            <a:pPr algn="l"/>
            <a:r>
              <a:rPr lang="en-US" b="1" i="0" dirty="0">
                <a:solidFill>
                  <a:srgbClr val="2C2C2C"/>
                </a:solidFill>
                <a:effectLst/>
                <a:latin typeface="Montserrat"/>
              </a:rPr>
              <a:t>4. Adverse Opinion</a:t>
            </a:r>
            <a:br>
              <a:rPr lang="en-US" b="1" i="0" dirty="0">
                <a:solidFill>
                  <a:srgbClr val="2C2C2C"/>
                </a:solidFill>
                <a:effectLst/>
                <a:latin typeface="Montserrat"/>
              </a:rPr>
            </a:br>
            <a:r>
              <a:rPr lang="en-US" b="0" i="0" dirty="0">
                <a:solidFill>
                  <a:srgbClr val="2C2C2C"/>
                </a:solidFill>
                <a:effectLst/>
                <a:latin typeface="Montserrat"/>
              </a:rPr>
              <a:t>When auditors issue an adverse opinion, it indicates that there has been a gross misstatement and, possibly, fraud, in the preparation of the company’s financial records. </a:t>
            </a:r>
          </a:p>
        </p:txBody>
      </p:sp>
    </p:spTree>
    <p:extLst>
      <p:ext uri="{BB962C8B-B14F-4D97-AF65-F5344CB8AC3E}">
        <p14:creationId xmlns:p14="http://schemas.microsoft.com/office/powerpoint/2010/main" val="2540066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Audit Report</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A60C175-F943-4CC8-9E77-97EC2AE97405}"/>
              </a:ext>
            </a:extLst>
          </p:cNvPr>
          <p:cNvSpPr txBox="1"/>
          <p:nvPr/>
        </p:nvSpPr>
        <p:spPr>
          <a:xfrm>
            <a:off x="3428999" y="1034571"/>
            <a:ext cx="8679873" cy="4678204"/>
          </a:xfrm>
          <a:prstGeom prst="rect">
            <a:avLst/>
          </a:prstGeom>
          <a:noFill/>
        </p:spPr>
        <p:txBody>
          <a:bodyPr wrap="square">
            <a:spAutoFit/>
          </a:bodyPr>
          <a:lstStyle/>
          <a:p>
            <a:pPr algn="l"/>
            <a:r>
              <a:rPr lang="en-US" sz="2800" b="0" i="0" u="none" strike="noStrike" baseline="0" dirty="0">
                <a:solidFill>
                  <a:srgbClr val="77933C"/>
                </a:solidFill>
                <a:latin typeface="Franklin Gothic Medium" panose="020B0603020102020204" pitchFamily="34" charset="0"/>
              </a:rPr>
              <a:t>Core elements of the audit report</a:t>
            </a:r>
          </a:p>
          <a:p>
            <a:pPr algn="l"/>
            <a:r>
              <a:rPr lang="en-US" sz="1800" b="0" i="0" u="none" strike="noStrike" baseline="0" dirty="0">
                <a:solidFill>
                  <a:srgbClr val="000000"/>
                </a:solidFill>
                <a:latin typeface="Arial" panose="020B0604020202020204" pitchFamily="34" charset="0"/>
              </a:rPr>
              <a:t>The basic elements of an unmodified audit report are as follows:</a:t>
            </a:r>
          </a:p>
          <a:p>
            <a:pPr lvl="1"/>
            <a:r>
              <a:rPr lang="en-US" b="1" i="0" u="none" strike="noStrike" baseline="0" dirty="0">
                <a:solidFill>
                  <a:srgbClr val="000000"/>
                </a:solidFill>
                <a:latin typeface="Arial" panose="020B0604020202020204" pitchFamily="34" charset="0"/>
              </a:rPr>
              <a:t>1 Title</a:t>
            </a:r>
          </a:p>
          <a:p>
            <a:pPr lvl="1"/>
            <a:r>
              <a:rPr lang="en-US" b="1" i="0" u="none" strike="noStrike" baseline="0" dirty="0">
                <a:solidFill>
                  <a:srgbClr val="000000"/>
                </a:solidFill>
                <a:latin typeface="Arial" panose="020B0604020202020204" pitchFamily="34" charset="0"/>
              </a:rPr>
              <a:t>2 Addressee</a:t>
            </a:r>
          </a:p>
          <a:p>
            <a:pPr lvl="1"/>
            <a:r>
              <a:rPr lang="en-US" b="1" i="0" u="none" strike="noStrike" baseline="0" dirty="0">
                <a:solidFill>
                  <a:srgbClr val="000000"/>
                </a:solidFill>
                <a:latin typeface="Arial" panose="020B0604020202020204" pitchFamily="34" charset="0"/>
              </a:rPr>
              <a:t>3 Auditor‘s opinion</a:t>
            </a:r>
          </a:p>
          <a:p>
            <a:pPr lvl="1"/>
            <a:r>
              <a:rPr lang="en-US" b="1" i="0" u="none" strike="noStrike" baseline="0" dirty="0">
                <a:solidFill>
                  <a:srgbClr val="000000"/>
                </a:solidFill>
                <a:latin typeface="Arial" panose="020B0604020202020204" pitchFamily="34" charset="0"/>
              </a:rPr>
              <a:t>4 Basis for opinion</a:t>
            </a:r>
          </a:p>
          <a:p>
            <a:pPr lvl="1"/>
            <a:r>
              <a:rPr lang="en-US" b="1" i="0" u="none" strike="noStrike" baseline="0" dirty="0">
                <a:solidFill>
                  <a:srgbClr val="000000"/>
                </a:solidFill>
                <a:latin typeface="Arial" panose="020B0604020202020204" pitchFamily="34" charset="0"/>
              </a:rPr>
              <a:t>5 Going Concern</a:t>
            </a:r>
          </a:p>
          <a:p>
            <a:pPr lvl="1"/>
            <a:r>
              <a:rPr lang="en-US" b="1" i="0" u="none" strike="noStrike" baseline="0" dirty="0">
                <a:solidFill>
                  <a:srgbClr val="000000"/>
                </a:solidFill>
                <a:latin typeface="Arial" panose="020B0604020202020204" pitchFamily="34" charset="0"/>
              </a:rPr>
              <a:t>6 Key Audit Matters</a:t>
            </a:r>
          </a:p>
          <a:p>
            <a:pPr lvl="1"/>
            <a:r>
              <a:rPr lang="en-US" b="1" i="0" u="none" strike="noStrike" baseline="0" dirty="0">
                <a:solidFill>
                  <a:srgbClr val="000000"/>
                </a:solidFill>
                <a:latin typeface="Arial" panose="020B0604020202020204" pitchFamily="34" charset="0"/>
              </a:rPr>
              <a:t>7 Other information</a:t>
            </a:r>
          </a:p>
          <a:p>
            <a:pPr lvl="1"/>
            <a:r>
              <a:rPr lang="en-US" b="1" i="0" u="none" strike="noStrike" baseline="0" dirty="0">
                <a:solidFill>
                  <a:srgbClr val="000000"/>
                </a:solidFill>
                <a:latin typeface="Arial" panose="020B0604020202020204" pitchFamily="34" charset="0"/>
              </a:rPr>
              <a:t>8 Responsibilities for the financial statements</a:t>
            </a:r>
          </a:p>
          <a:p>
            <a:pPr lvl="1"/>
            <a:r>
              <a:rPr lang="en-US" b="1" i="0" u="none" strike="noStrike" baseline="0" dirty="0">
                <a:solidFill>
                  <a:srgbClr val="000000"/>
                </a:solidFill>
                <a:latin typeface="Arial" panose="020B0604020202020204" pitchFamily="34" charset="0"/>
              </a:rPr>
              <a:t>9 Auditor‘s responsibility for the audit of financial statements</a:t>
            </a:r>
          </a:p>
          <a:p>
            <a:pPr lvl="1"/>
            <a:r>
              <a:rPr lang="en-US" b="1" i="0" u="none" strike="noStrike" baseline="0" dirty="0">
                <a:solidFill>
                  <a:srgbClr val="000000"/>
                </a:solidFill>
                <a:latin typeface="Arial" panose="020B0604020202020204" pitchFamily="34" charset="0"/>
              </a:rPr>
              <a:t>10 Other reporting responsibilities (if any)</a:t>
            </a:r>
          </a:p>
          <a:p>
            <a:pPr lvl="1"/>
            <a:r>
              <a:rPr lang="en-US" b="1" i="0" u="none" strike="noStrike" baseline="0" dirty="0">
                <a:solidFill>
                  <a:srgbClr val="000000"/>
                </a:solidFill>
                <a:latin typeface="Arial" panose="020B0604020202020204" pitchFamily="34" charset="0"/>
              </a:rPr>
              <a:t>11 Name of the Engagement Partner</a:t>
            </a:r>
          </a:p>
          <a:p>
            <a:pPr lvl="1"/>
            <a:r>
              <a:rPr lang="en-US" b="1" i="0" u="none" strike="noStrike" baseline="0" dirty="0">
                <a:solidFill>
                  <a:srgbClr val="000000"/>
                </a:solidFill>
                <a:latin typeface="Arial" panose="020B0604020202020204" pitchFamily="34" charset="0"/>
              </a:rPr>
              <a:t>12 Auditor‘s signature</a:t>
            </a:r>
          </a:p>
          <a:p>
            <a:pPr lvl="1"/>
            <a:r>
              <a:rPr lang="en-US" b="1" i="0" u="none" strike="noStrike" baseline="0" dirty="0">
                <a:solidFill>
                  <a:srgbClr val="000000"/>
                </a:solidFill>
                <a:latin typeface="Arial" panose="020B0604020202020204" pitchFamily="34" charset="0"/>
              </a:rPr>
              <a:t>13 Auditor‘s address.</a:t>
            </a:r>
          </a:p>
          <a:p>
            <a:pPr lvl="1"/>
            <a:r>
              <a:rPr lang="en-US" b="1" i="0" u="none" strike="noStrike" baseline="0" dirty="0">
                <a:solidFill>
                  <a:srgbClr val="000000"/>
                </a:solidFill>
                <a:latin typeface="Arial" panose="020B0604020202020204" pitchFamily="34" charset="0"/>
              </a:rPr>
              <a:t>14 Date of the audit report</a:t>
            </a:r>
            <a:endParaRPr lang="en-US" b="1" dirty="0"/>
          </a:p>
        </p:txBody>
      </p:sp>
    </p:spTree>
    <p:extLst>
      <p:ext uri="{BB962C8B-B14F-4D97-AF65-F5344CB8AC3E}">
        <p14:creationId xmlns:p14="http://schemas.microsoft.com/office/powerpoint/2010/main" val="4067994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Computer Assisted Audit Techniques</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FFA4805-75AE-47DB-93A2-F85B8A857C80}"/>
              </a:ext>
            </a:extLst>
          </p:cNvPr>
          <p:cNvSpPr txBox="1"/>
          <p:nvPr/>
        </p:nvSpPr>
        <p:spPr>
          <a:xfrm>
            <a:off x="3530218" y="1116341"/>
            <a:ext cx="8301563" cy="2308324"/>
          </a:xfrm>
          <a:prstGeom prst="rect">
            <a:avLst/>
          </a:prstGeom>
          <a:noFill/>
        </p:spPr>
        <p:txBody>
          <a:bodyPr wrap="square">
            <a:spAutoFit/>
          </a:bodyPr>
          <a:lstStyle/>
          <a:p>
            <a:pPr algn="just"/>
            <a:r>
              <a:rPr lang="en-US" sz="3600" dirty="0"/>
              <a:t>Computer assisted audit techniques (CAATs) refer to the use of technology to help you evaluate controls by extracting and examining relevant data.</a:t>
            </a:r>
          </a:p>
        </p:txBody>
      </p:sp>
      <p:sp>
        <p:nvSpPr>
          <p:cNvPr id="6" name="TextBox 5">
            <a:extLst>
              <a:ext uri="{FF2B5EF4-FFF2-40B4-BE49-F238E27FC236}">
                <a16:creationId xmlns:a16="http://schemas.microsoft.com/office/drawing/2014/main" id="{07B5F39E-FD4C-4E02-B678-A19255DC1778}"/>
              </a:ext>
            </a:extLst>
          </p:cNvPr>
          <p:cNvSpPr txBox="1"/>
          <p:nvPr/>
        </p:nvSpPr>
        <p:spPr>
          <a:xfrm>
            <a:off x="3530218" y="3542297"/>
            <a:ext cx="8509383" cy="1754326"/>
          </a:xfrm>
          <a:prstGeom prst="rect">
            <a:avLst/>
          </a:prstGeom>
          <a:noFill/>
        </p:spPr>
        <p:txBody>
          <a:bodyPr wrap="square">
            <a:spAutoFit/>
          </a:bodyPr>
          <a:lstStyle/>
          <a:p>
            <a:pPr algn="l"/>
            <a:r>
              <a:rPr lang="en-US" sz="3600" b="0" i="0" dirty="0">
                <a:solidFill>
                  <a:srgbClr val="333333"/>
                </a:solidFill>
                <a:effectLst/>
                <a:latin typeface="Calibri Body"/>
              </a:rPr>
              <a:t>There are two broad categories of CAAT:</a:t>
            </a:r>
          </a:p>
          <a:p>
            <a:pPr lvl="2">
              <a:buFont typeface="+mj-lt"/>
              <a:buAutoNum type="arabicPeriod"/>
            </a:pPr>
            <a:r>
              <a:rPr lang="en-US" sz="3600" b="0" i="0" dirty="0">
                <a:solidFill>
                  <a:srgbClr val="FF0000"/>
                </a:solidFill>
                <a:effectLst/>
                <a:latin typeface="Calibri Body"/>
              </a:rPr>
              <a:t> Audit software</a:t>
            </a:r>
          </a:p>
          <a:p>
            <a:pPr lvl="2">
              <a:buFont typeface="+mj-lt"/>
              <a:buAutoNum type="arabicPeriod"/>
            </a:pPr>
            <a:r>
              <a:rPr lang="en-US" sz="3600" dirty="0">
                <a:solidFill>
                  <a:srgbClr val="FF0000"/>
                </a:solidFill>
                <a:latin typeface="Calibri Body"/>
              </a:rPr>
              <a:t> </a:t>
            </a:r>
            <a:r>
              <a:rPr lang="en-US" sz="3600" b="0" i="0" dirty="0">
                <a:solidFill>
                  <a:srgbClr val="FF0000"/>
                </a:solidFill>
                <a:effectLst/>
                <a:latin typeface="Calibri Body"/>
              </a:rPr>
              <a:t>Test data.</a:t>
            </a:r>
          </a:p>
        </p:txBody>
      </p:sp>
    </p:spTree>
    <p:extLst>
      <p:ext uri="{BB962C8B-B14F-4D97-AF65-F5344CB8AC3E}">
        <p14:creationId xmlns:p14="http://schemas.microsoft.com/office/powerpoint/2010/main" val="1935071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Computer Assisted Audit Techniques</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3F3848-4153-4EB1-AA5B-0E406DDD581C}"/>
              </a:ext>
            </a:extLst>
          </p:cNvPr>
          <p:cNvSpPr txBox="1"/>
          <p:nvPr/>
        </p:nvSpPr>
        <p:spPr>
          <a:xfrm>
            <a:off x="3428999" y="1062289"/>
            <a:ext cx="8700655" cy="5632311"/>
          </a:xfrm>
          <a:prstGeom prst="rect">
            <a:avLst/>
          </a:prstGeom>
          <a:noFill/>
        </p:spPr>
        <p:txBody>
          <a:bodyPr wrap="square">
            <a:spAutoFit/>
          </a:bodyPr>
          <a:lstStyle/>
          <a:p>
            <a:pPr algn="ctr"/>
            <a:r>
              <a:rPr lang="en-US" b="1" i="0" dirty="0">
                <a:solidFill>
                  <a:srgbClr val="464646"/>
                </a:solidFill>
                <a:effectLst/>
                <a:latin typeface="Arial" panose="020B0604020202020204" pitchFamily="34" charset="0"/>
              </a:rPr>
              <a:t>Audit software</a:t>
            </a:r>
          </a:p>
          <a:p>
            <a:pPr algn="just"/>
            <a:r>
              <a:rPr lang="en-US" b="0" i="0" dirty="0">
                <a:solidFill>
                  <a:srgbClr val="333333"/>
                </a:solidFill>
                <a:effectLst/>
                <a:latin typeface="Arial" panose="020B0604020202020204" pitchFamily="34" charset="0"/>
              </a:rPr>
              <a:t>Audit software is used to interrogate a client's system. The main advantage of these programs is that they can be used to </a:t>
            </a:r>
            <a:r>
              <a:rPr lang="en-US" b="0" i="0" dirty="0" err="1">
                <a:solidFill>
                  <a:srgbClr val="333333"/>
                </a:solidFill>
                <a:effectLst/>
                <a:latin typeface="Arial" panose="020B0604020202020204" pitchFamily="34" charset="0"/>
              </a:rPr>
              <a:t>scrutinise</a:t>
            </a:r>
            <a:r>
              <a:rPr lang="en-US" b="0" i="0" dirty="0">
                <a:solidFill>
                  <a:srgbClr val="333333"/>
                </a:solidFill>
                <a:effectLst/>
                <a:latin typeface="Arial" panose="020B0604020202020204" pitchFamily="34" charset="0"/>
              </a:rPr>
              <a:t> large volumes of data, which it would be inefficient to do manually. </a:t>
            </a:r>
          </a:p>
          <a:p>
            <a:pPr algn="just"/>
            <a:endParaRPr lang="en-US" b="0" i="0" dirty="0">
              <a:solidFill>
                <a:srgbClr val="333333"/>
              </a:solidFill>
              <a:effectLst/>
              <a:latin typeface="Arial" panose="020B0604020202020204" pitchFamily="34" charset="0"/>
            </a:endParaRPr>
          </a:p>
          <a:p>
            <a:pPr algn="just"/>
            <a:r>
              <a:rPr lang="en-US" b="0" i="0" dirty="0">
                <a:solidFill>
                  <a:srgbClr val="333333"/>
                </a:solidFill>
                <a:effectLst/>
                <a:latin typeface="Arial" panose="020B0604020202020204" pitchFamily="34" charset="0"/>
              </a:rPr>
              <a:t>Specific procedures they can perform include:</a:t>
            </a:r>
          </a:p>
          <a:p>
            <a:pPr marL="400050" indent="-400050" algn="just">
              <a:buFont typeface="+mj-lt"/>
              <a:buAutoNum type="romanLcPeriod"/>
            </a:pPr>
            <a:endParaRPr lang="en-US" b="0" i="0" dirty="0">
              <a:solidFill>
                <a:srgbClr val="333333"/>
              </a:solidFill>
              <a:effectLst/>
              <a:latin typeface="Arial" panose="020B0604020202020204" pitchFamily="34" charset="0"/>
            </a:endParaRPr>
          </a:p>
          <a:p>
            <a:pPr marL="400050" indent="-400050" algn="just">
              <a:buFont typeface="+mj-lt"/>
              <a:buAutoNum type="romanLcPeriod"/>
            </a:pPr>
            <a:r>
              <a:rPr lang="en-US" b="0" i="0" dirty="0">
                <a:solidFill>
                  <a:srgbClr val="FF0000"/>
                </a:solidFill>
                <a:effectLst/>
                <a:latin typeface="Arial" panose="020B0604020202020204" pitchFamily="34" charset="0"/>
              </a:rPr>
              <a:t>Extracting samples </a:t>
            </a:r>
            <a:r>
              <a:rPr lang="en-US" b="0" i="0" dirty="0">
                <a:solidFill>
                  <a:srgbClr val="333333"/>
                </a:solidFill>
                <a:effectLst/>
                <a:latin typeface="Arial" panose="020B0604020202020204" pitchFamily="34" charset="0"/>
              </a:rPr>
              <a:t>according to specified criteria, such as:</a:t>
            </a:r>
          </a:p>
          <a:p>
            <a:pPr marL="857250" lvl="1" indent="-400050" algn="just">
              <a:buFont typeface="+mj-lt"/>
              <a:buAutoNum type="alphaLcPeriod"/>
            </a:pPr>
            <a:r>
              <a:rPr lang="en-US" b="0" i="0" dirty="0">
                <a:solidFill>
                  <a:srgbClr val="333333"/>
                </a:solidFill>
                <a:effectLst/>
                <a:latin typeface="Arial" panose="020B0604020202020204" pitchFamily="34" charset="0"/>
              </a:rPr>
              <a:t>Random;</a:t>
            </a:r>
          </a:p>
          <a:p>
            <a:pPr marL="857250" lvl="1" indent="-400050" algn="just">
              <a:buFont typeface="+mj-lt"/>
              <a:buAutoNum type="alphaLcPeriod"/>
            </a:pPr>
            <a:r>
              <a:rPr lang="en-US" b="0" i="0" dirty="0">
                <a:solidFill>
                  <a:srgbClr val="333333"/>
                </a:solidFill>
                <a:effectLst/>
                <a:latin typeface="Arial" panose="020B0604020202020204" pitchFamily="34" charset="0"/>
              </a:rPr>
              <a:t>Over a certain amount;</a:t>
            </a:r>
          </a:p>
          <a:p>
            <a:pPr marL="857250" lvl="1" indent="-400050" algn="just">
              <a:buFont typeface="+mj-lt"/>
              <a:buAutoNum type="alphaLcPeriod"/>
            </a:pPr>
            <a:r>
              <a:rPr lang="en-US" b="0" i="0" dirty="0">
                <a:solidFill>
                  <a:srgbClr val="333333"/>
                </a:solidFill>
                <a:effectLst/>
                <a:latin typeface="Arial" panose="020B0604020202020204" pitchFamily="34" charset="0"/>
              </a:rPr>
              <a:t>Below a certain amount;</a:t>
            </a:r>
          </a:p>
          <a:p>
            <a:pPr marL="857250" lvl="1" indent="-400050" algn="just">
              <a:buFont typeface="+mj-lt"/>
              <a:buAutoNum type="alphaLcPeriod"/>
            </a:pPr>
            <a:r>
              <a:rPr lang="en-US" b="0" i="0" dirty="0">
                <a:solidFill>
                  <a:srgbClr val="333333"/>
                </a:solidFill>
                <a:effectLst/>
                <a:latin typeface="Arial" panose="020B0604020202020204" pitchFamily="34" charset="0"/>
              </a:rPr>
              <a:t>At certain dates.</a:t>
            </a:r>
          </a:p>
          <a:p>
            <a:pPr marL="400050" indent="-400050" algn="just">
              <a:buFont typeface="+mj-lt"/>
              <a:buAutoNum type="romanLcPeriod"/>
            </a:pPr>
            <a:r>
              <a:rPr lang="en-US" b="0" i="0" dirty="0">
                <a:solidFill>
                  <a:srgbClr val="FF0000"/>
                </a:solidFill>
                <a:effectLst/>
                <a:latin typeface="Arial" panose="020B0604020202020204" pitchFamily="34" charset="0"/>
              </a:rPr>
              <a:t>Calculating ratios </a:t>
            </a:r>
            <a:r>
              <a:rPr lang="en-US" b="0" i="0" dirty="0">
                <a:solidFill>
                  <a:srgbClr val="333333"/>
                </a:solidFill>
                <a:effectLst/>
                <a:latin typeface="Arial" panose="020B0604020202020204" pitchFamily="34" charset="0"/>
              </a:rPr>
              <a:t>and select indicators that fail to meet certain pre-defined criteria (i.e. benchmarking);</a:t>
            </a:r>
          </a:p>
          <a:p>
            <a:pPr marL="400050" indent="-400050" algn="just">
              <a:buFont typeface="+mj-lt"/>
              <a:buAutoNum type="romanLcPeriod"/>
            </a:pPr>
            <a:r>
              <a:rPr lang="en-US" b="0" i="0" dirty="0">
                <a:solidFill>
                  <a:srgbClr val="FF0000"/>
                </a:solidFill>
                <a:effectLst/>
                <a:latin typeface="Arial" panose="020B0604020202020204" pitchFamily="34" charset="0"/>
              </a:rPr>
              <a:t>Check arithmetical accuracy </a:t>
            </a:r>
            <a:r>
              <a:rPr lang="en-US" b="0" i="0" dirty="0">
                <a:solidFill>
                  <a:srgbClr val="333333"/>
                </a:solidFill>
                <a:effectLst/>
                <a:latin typeface="Arial" panose="020B0604020202020204" pitchFamily="34" charset="0"/>
              </a:rPr>
              <a:t>(for example additions);</a:t>
            </a:r>
          </a:p>
          <a:p>
            <a:pPr marL="400050" indent="-400050" algn="just">
              <a:buFont typeface="+mj-lt"/>
              <a:buAutoNum type="romanLcPeriod"/>
            </a:pPr>
            <a:r>
              <a:rPr lang="en-US" b="0" i="0" dirty="0">
                <a:solidFill>
                  <a:srgbClr val="FF0000"/>
                </a:solidFill>
                <a:effectLst/>
                <a:latin typeface="Arial" panose="020B0604020202020204" pitchFamily="34" charset="0"/>
              </a:rPr>
              <a:t>Preparing reports (budget vs actual</a:t>
            </a:r>
            <a:r>
              <a:rPr lang="en-US" b="0" i="0" dirty="0">
                <a:solidFill>
                  <a:srgbClr val="333333"/>
                </a:solidFill>
                <a:effectLst/>
                <a:latin typeface="Arial" panose="020B0604020202020204" pitchFamily="34" charset="0"/>
              </a:rPr>
              <a:t>);</a:t>
            </a:r>
          </a:p>
          <a:p>
            <a:pPr marL="400050" indent="-400050" algn="just">
              <a:buFont typeface="+mj-lt"/>
              <a:buAutoNum type="romanLcPeriod"/>
            </a:pPr>
            <a:r>
              <a:rPr lang="en-US" b="0" i="0" dirty="0">
                <a:solidFill>
                  <a:srgbClr val="FF0000"/>
                </a:solidFill>
                <a:effectLst/>
                <a:latin typeface="Arial" panose="020B0604020202020204" pitchFamily="34" charset="0"/>
              </a:rPr>
              <a:t>Stratification of data </a:t>
            </a:r>
            <a:r>
              <a:rPr lang="en-US" b="0" i="0" dirty="0">
                <a:solidFill>
                  <a:srgbClr val="333333"/>
                </a:solidFill>
                <a:effectLst/>
                <a:latin typeface="Arial" panose="020B0604020202020204" pitchFamily="34" charset="0"/>
              </a:rPr>
              <a:t>(such as invoices by customer or age);</a:t>
            </a:r>
          </a:p>
          <a:p>
            <a:pPr marL="400050" indent="-400050" algn="just">
              <a:buFont typeface="+mj-lt"/>
              <a:buAutoNum type="romanLcPeriod"/>
            </a:pPr>
            <a:r>
              <a:rPr lang="en-US" b="0" i="0" dirty="0">
                <a:solidFill>
                  <a:srgbClr val="FF0000"/>
                </a:solidFill>
                <a:effectLst/>
                <a:latin typeface="Arial" panose="020B0604020202020204" pitchFamily="34" charset="0"/>
              </a:rPr>
              <a:t>Produce letters</a:t>
            </a:r>
            <a:r>
              <a:rPr lang="en-US" b="0" i="0" dirty="0">
                <a:solidFill>
                  <a:srgbClr val="333333"/>
                </a:solidFill>
                <a:effectLst/>
                <a:latin typeface="Arial" panose="020B0604020202020204" pitchFamily="34" charset="0"/>
              </a:rPr>
              <a:t> to send out to customers and suppliers; and</a:t>
            </a:r>
          </a:p>
          <a:p>
            <a:pPr marL="400050" indent="-400050" algn="just">
              <a:buFont typeface="+mj-lt"/>
              <a:buAutoNum type="romanLcPeriod"/>
            </a:pPr>
            <a:r>
              <a:rPr lang="en-US" b="0" i="0" dirty="0">
                <a:solidFill>
                  <a:srgbClr val="FF0000"/>
                </a:solidFill>
                <a:effectLst/>
                <a:latin typeface="Arial" panose="020B0604020202020204" pitchFamily="34" charset="0"/>
              </a:rPr>
              <a:t>Tracing transactions </a:t>
            </a:r>
            <a:r>
              <a:rPr lang="en-US" b="0" i="0" dirty="0">
                <a:solidFill>
                  <a:srgbClr val="333333"/>
                </a:solidFill>
                <a:effectLst/>
                <a:latin typeface="Arial" panose="020B0604020202020204" pitchFamily="34" charset="0"/>
              </a:rPr>
              <a:t>through the </a:t>
            </a:r>
            <a:r>
              <a:rPr lang="en-US" b="0" i="0" dirty="0" err="1">
                <a:solidFill>
                  <a:srgbClr val="333333"/>
                </a:solidFill>
                <a:effectLst/>
                <a:latin typeface="Arial" panose="020B0604020202020204" pitchFamily="34" charset="0"/>
              </a:rPr>
              <a:t>computerised</a:t>
            </a:r>
            <a:r>
              <a:rPr lang="en-US" b="0" i="0" dirty="0">
                <a:solidFill>
                  <a:srgbClr val="333333"/>
                </a:solidFill>
                <a:effectLst/>
                <a:latin typeface="Arial" panose="020B0604020202020204" pitchFamily="34" charset="0"/>
              </a:rPr>
              <a:t> system.</a:t>
            </a:r>
          </a:p>
          <a:p>
            <a:pPr algn="l"/>
            <a:endParaRPr lang="en-US"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1497111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Computer Assisted Audit Techniques</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3F3848-4153-4EB1-AA5B-0E406DDD581C}"/>
              </a:ext>
            </a:extLst>
          </p:cNvPr>
          <p:cNvSpPr txBox="1"/>
          <p:nvPr/>
        </p:nvSpPr>
        <p:spPr>
          <a:xfrm>
            <a:off x="3428999" y="1062289"/>
            <a:ext cx="8700655" cy="4801314"/>
          </a:xfrm>
          <a:prstGeom prst="rect">
            <a:avLst/>
          </a:prstGeom>
          <a:noFill/>
        </p:spPr>
        <p:txBody>
          <a:bodyPr wrap="square">
            <a:spAutoFit/>
          </a:bodyPr>
          <a:lstStyle/>
          <a:p>
            <a:pPr algn="ctr"/>
            <a:r>
              <a:rPr lang="en-US" sz="3600" b="1" i="0" dirty="0">
                <a:solidFill>
                  <a:srgbClr val="464646"/>
                </a:solidFill>
                <a:effectLst/>
                <a:latin typeface="Arial" panose="020B0604020202020204" pitchFamily="34" charset="0"/>
              </a:rPr>
              <a:t>Test data</a:t>
            </a:r>
          </a:p>
          <a:p>
            <a:pPr algn="just"/>
            <a:r>
              <a:rPr lang="en-US" sz="3600" b="0" i="0" dirty="0">
                <a:solidFill>
                  <a:srgbClr val="333333"/>
                </a:solidFill>
                <a:effectLst/>
                <a:latin typeface="Arial" panose="020B0604020202020204" pitchFamily="34" charset="0"/>
              </a:rPr>
              <a:t>Test data involves the auditor submitting 'dummy' data into the client's system to ensure that the system correctly processes it and that it prevents or detects and corrects misstatements. The objective of this is to test the operation of application controls within the system.</a:t>
            </a:r>
          </a:p>
          <a:p>
            <a:pPr algn="just"/>
            <a:endParaRPr lang="en-US"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21596543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Computer Assisted Audit Techniques</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3F3848-4153-4EB1-AA5B-0E406DDD581C}"/>
              </a:ext>
            </a:extLst>
          </p:cNvPr>
          <p:cNvSpPr txBox="1"/>
          <p:nvPr/>
        </p:nvSpPr>
        <p:spPr>
          <a:xfrm>
            <a:off x="3428999" y="1062289"/>
            <a:ext cx="8700655" cy="369332"/>
          </a:xfrm>
          <a:prstGeom prst="rect">
            <a:avLst/>
          </a:prstGeom>
          <a:noFill/>
        </p:spPr>
        <p:txBody>
          <a:bodyPr wrap="square">
            <a:spAutoFit/>
          </a:bodyPr>
          <a:lstStyle/>
          <a:p>
            <a:pPr algn="just"/>
            <a:endParaRPr lang="en-US" b="0" i="0" dirty="0">
              <a:solidFill>
                <a:srgbClr val="333333"/>
              </a:solidFill>
              <a:effectLst/>
              <a:latin typeface="Arial" panose="020B0604020202020204" pitchFamily="34" charset="0"/>
            </a:endParaRPr>
          </a:p>
        </p:txBody>
      </p:sp>
      <p:sp>
        <p:nvSpPr>
          <p:cNvPr id="6" name="TextBox 5">
            <a:extLst>
              <a:ext uri="{FF2B5EF4-FFF2-40B4-BE49-F238E27FC236}">
                <a16:creationId xmlns:a16="http://schemas.microsoft.com/office/drawing/2014/main" id="{69882F6C-59FB-4103-927F-452F7994EC1F}"/>
              </a:ext>
            </a:extLst>
          </p:cNvPr>
          <p:cNvSpPr txBox="1"/>
          <p:nvPr/>
        </p:nvSpPr>
        <p:spPr>
          <a:xfrm>
            <a:off x="3318163" y="1062289"/>
            <a:ext cx="8564485" cy="5262979"/>
          </a:xfrm>
          <a:prstGeom prst="rect">
            <a:avLst/>
          </a:prstGeom>
          <a:noFill/>
        </p:spPr>
        <p:txBody>
          <a:bodyPr wrap="square">
            <a:spAutoFit/>
          </a:bodyPr>
          <a:lstStyle/>
          <a:p>
            <a:pPr algn="ctr"/>
            <a:r>
              <a:rPr lang="en-US" sz="2800" b="1" i="0" dirty="0">
                <a:solidFill>
                  <a:srgbClr val="464646"/>
                </a:solidFill>
                <a:effectLst/>
                <a:latin typeface="Arial" panose="020B0604020202020204" pitchFamily="34" charset="0"/>
              </a:rPr>
              <a:t>Advantages of CAATs</a:t>
            </a:r>
          </a:p>
          <a:p>
            <a:pPr algn="just"/>
            <a:r>
              <a:rPr lang="en-US" sz="2800" b="0" i="0" dirty="0">
                <a:solidFill>
                  <a:srgbClr val="333333"/>
                </a:solidFill>
                <a:effectLst/>
                <a:latin typeface="Arial" panose="020B0604020202020204" pitchFamily="34" charset="0"/>
              </a:rPr>
              <a:t>CAATs allow the auditor to:</a:t>
            </a:r>
          </a:p>
          <a:p>
            <a:pPr marL="400050" indent="-400050" algn="just">
              <a:buFont typeface="+mj-lt"/>
              <a:buAutoNum type="romanLcPeriod"/>
            </a:pPr>
            <a:r>
              <a:rPr lang="en-US" sz="2800" b="0" i="0" dirty="0">
                <a:solidFill>
                  <a:srgbClr val="FF0000"/>
                </a:solidFill>
                <a:effectLst/>
                <a:latin typeface="Arial" panose="020B0604020202020204" pitchFamily="34" charset="0"/>
              </a:rPr>
              <a:t>Independently access the data</a:t>
            </a:r>
            <a:r>
              <a:rPr lang="en-US" sz="2800" b="0" i="0" dirty="0">
                <a:solidFill>
                  <a:srgbClr val="333333"/>
                </a:solidFill>
                <a:effectLst/>
                <a:latin typeface="Arial" panose="020B0604020202020204" pitchFamily="34" charset="0"/>
              </a:rPr>
              <a:t> stored on a computer system without dependence on the client;</a:t>
            </a:r>
          </a:p>
          <a:p>
            <a:pPr marL="400050" indent="-400050" algn="just">
              <a:buFont typeface="+mj-lt"/>
              <a:buAutoNum type="romanLcPeriod"/>
            </a:pPr>
            <a:r>
              <a:rPr lang="en-US" sz="2800" b="0" i="0" dirty="0">
                <a:solidFill>
                  <a:srgbClr val="FF0000"/>
                </a:solidFill>
                <a:effectLst/>
                <a:latin typeface="Arial" panose="020B0604020202020204" pitchFamily="34" charset="0"/>
              </a:rPr>
              <a:t>Test the reliability of client software</a:t>
            </a:r>
            <a:r>
              <a:rPr lang="en-US" sz="2800" b="0" i="0" dirty="0">
                <a:solidFill>
                  <a:srgbClr val="333333"/>
                </a:solidFill>
                <a:effectLst/>
                <a:latin typeface="Arial" panose="020B0604020202020204" pitchFamily="34" charset="0"/>
              </a:rPr>
              <a:t>, i.e. the IT application controls (the results of which can then be used to assess control risk and design further audit procedures);</a:t>
            </a:r>
          </a:p>
          <a:p>
            <a:pPr marL="400050" indent="-400050" algn="just">
              <a:buFont typeface="+mj-lt"/>
              <a:buAutoNum type="romanLcPeriod"/>
            </a:pPr>
            <a:r>
              <a:rPr lang="en-US" sz="2800" b="0" i="0" dirty="0">
                <a:solidFill>
                  <a:srgbClr val="FF0000"/>
                </a:solidFill>
                <a:effectLst/>
                <a:latin typeface="Arial" panose="020B0604020202020204" pitchFamily="34" charset="0"/>
              </a:rPr>
              <a:t>Increase the accuracy of audit tests</a:t>
            </a:r>
            <a:r>
              <a:rPr lang="en-US" sz="2800" b="0" i="0" dirty="0">
                <a:solidFill>
                  <a:srgbClr val="333333"/>
                </a:solidFill>
                <a:effectLst/>
                <a:latin typeface="Arial" panose="020B0604020202020204" pitchFamily="34" charset="0"/>
              </a:rPr>
              <a:t>; and</a:t>
            </a:r>
          </a:p>
          <a:p>
            <a:pPr marL="400050" indent="-400050" algn="just">
              <a:buFont typeface="+mj-lt"/>
              <a:buAutoNum type="romanLcPeriod"/>
            </a:pPr>
            <a:r>
              <a:rPr lang="en-US" sz="2800" b="0" i="0" dirty="0">
                <a:solidFill>
                  <a:srgbClr val="FF0000"/>
                </a:solidFill>
                <a:effectLst/>
                <a:latin typeface="Arial" panose="020B0604020202020204" pitchFamily="34" charset="0"/>
              </a:rPr>
              <a:t>Perform audit tests more efficiently</a:t>
            </a:r>
            <a:r>
              <a:rPr lang="en-US" sz="2800" b="0" i="0" dirty="0">
                <a:solidFill>
                  <a:srgbClr val="333333"/>
                </a:solidFill>
                <a:effectLst/>
                <a:latin typeface="Arial" panose="020B0604020202020204" pitchFamily="34" charset="0"/>
              </a:rPr>
              <a:t>, which in the long-term will result in a more cost effective audit.</a:t>
            </a:r>
          </a:p>
        </p:txBody>
      </p:sp>
    </p:spTree>
    <p:extLst>
      <p:ext uri="{BB962C8B-B14F-4D97-AF65-F5344CB8AC3E}">
        <p14:creationId xmlns:p14="http://schemas.microsoft.com/office/powerpoint/2010/main" val="901609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66DBA-2ABA-4752-9E94-110FBD593552}"/>
              </a:ext>
            </a:extLst>
          </p:cNvPr>
          <p:cNvSpPr txBox="1"/>
          <p:nvPr/>
        </p:nvSpPr>
        <p:spPr>
          <a:xfrm>
            <a:off x="3530219" y="85290"/>
            <a:ext cx="8352430" cy="707886"/>
          </a:xfrm>
          <a:prstGeom prst="rect">
            <a:avLst/>
          </a:prstGeom>
          <a:noFill/>
        </p:spPr>
        <p:txBody>
          <a:bodyPr wrap="square" rtlCol="0">
            <a:spAutoFit/>
          </a:bodyPr>
          <a:lstStyle/>
          <a:p>
            <a:pPr algn="ctr"/>
            <a:r>
              <a:rPr lang="en-US" sz="4000" b="1" dirty="0">
                <a:solidFill>
                  <a:schemeClr val="accent6">
                    <a:lumMod val="50000"/>
                  </a:schemeClr>
                </a:solidFill>
              </a:rPr>
              <a:t>Computer Assisted Audit Techniques</a:t>
            </a:r>
            <a:endParaRPr lang="en-US" sz="4000" dirty="0"/>
          </a:p>
        </p:txBody>
      </p:sp>
      <p:sp>
        <p:nvSpPr>
          <p:cNvPr id="2" name="TextBox 1">
            <a:extLst>
              <a:ext uri="{FF2B5EF4-FFF2-40B4-BE49-F238E27FC236}">
                <a16:creationId xmlns:a16="http://schemas.microsoft.com/office/drawing/2014/main" id="{3864FA6E-E8CE-412D-A217-03F79557F233}"/>
              </a:ext>
            </a:extLst>
          </p:cNvPr>
          <p:cNvSpPr txBox="1"/>
          <p:nvPr/>
        </p:nvSpPr>
        <p:spPr>
          <a:xfrm>
            <a:off x="3530219" y="793176"/>
            <a:ext cx="8446722" cy="646331"/>
          </a:xfrm>
          <a:prstGeom prst="rect">
            <a:avLst/>
          </a:prstGeom>
          <a:noFill/>
        </p:spPr>
        <p:txBody>
          <a:bodyPr wrap="square">
            <a:spAutoFit/>
          </a:bodyPr>
          <a:lstStyle/>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3F3848-4153-4EB1-AA5B-0E406DDD581C}"/>
              </a:ext>
            </a:extLst>
          </p:cNvPr>
          <p:cNvSpPr txBox="1"/>
          <p:nvPr/>
        </p:nvSpPr>
        <p:spPr>
          <a:xfrm>
            <a:off x="3428999" y="1062289"/>
            <a:ext cx="8700655" cy="369332"/>
          </a:xfrm>
          <a:prstGeom prst="rect">
            <a:avLst/>
          </a:prstGeom>
          <a:noFill/>
        </p:spPr>
        <p:txBody>
          <a:bodyPr wrap="square">
            <a:spAutoFit/>
          </a:bodyPr>
          <a:lstStyle/>
          <a:p>
            <a:pPr algn="just"/>
            <a:endParaRPr lang="en-US" b="0" i="0" dirty="0">
              <a:solidFill>
                <a:srgbClr val="333333"/>
              </a:solidFill>
              <a:effectLst/>
              <a:latin typeface="Arial" panose="020B0604020202020204" pitchFamily="34" charset="0"/>
            </a:endParaRPr>
          </a:p>
        </p:txBody>
      </p:sp>
      <p:sp>
        <p:nvSpPr>
          <p:cNvPr id="6" name="TextBox 5">
            <a:extLst>
              <a:ext uri="{FF2B5EF4-FFF2-40B4-BE49-F238E27FC236}">
                <a16:creationId xmlns:a16="http://schemas.microsoft.com/office/drawing/2014/main" id="{69882F6C-59FB-4103-927F-452F7994EC1F}"/>
              </a:ext>
            </a:extLst>
          </p:cNvPr>
          <p:cNvSpPr txBox="1"/>
          <p:nvPr/>
        </p:nvSpPr>
        <p:spPr>
          <a:xfrm>
            <a:off x="3318163" y="1062289"/>
            <a:ext cx="8564485" cy="5693866"/>
          </a:xfrm>
          <a:prstGeom prst="rect">
            <a:avLst/>
          </a:prstGeom>
          <a:noFill/>
        </p:spPr>
        <p:txBody>
          <a:bodyPr wrap="square">
            <a:spAutoFit/>
          </a:bodyPr>
          <a:lstStyle/>
          <a:p>
            <a:pPr algn="ctr"/>
            <a:r>
              <a:rPr lang="en-US" sz="2800" b="1" i="0" dirty="0">
                <a:solidFill>
                  <a:srgbClr val="464646"/>
                </a:solidFill>
                <a:effectLst/>
                <a:latin typeface="Arial" panose="020B0604020202020204" pitchFamily="34" charset="0"/>
              </a:rPr>
              <a:t>Disadvantages of CAATs</a:t>
            </a:r>
          </a:p>
          <a:p>
            <a:pPr marL="571500" indent="-571500" algn="l">
              <a:buFont typeface="+mj-lt"/>
              <a:buAutoNum type="romanLcPeriod"/>
            </a:pPr>
            <a:r>
              <a:rPr lang="en-US" sz="2800" b="0" i="0" dirty="0">
                <a:solidFill>
                  <a:srgbClr val="333333"/>
                </a:solidFill>
                <a:effectLst/>
                <a:latin typeface="Arial" panose="020B0604020202020204" pitchFamily="34" charset="0"/>
              </a:rPr>
              <a:t>CAATs can be expensive and time consuming </a:t>
            </a:r>
          </a:p>
          <a:p>
            <a:pPr marL="571500" indent="-571500" algn="l">
              <a:buFont typeface="+mj-lt"/>
              <a:buAutoNum type="romanLcPeriod"/>
            </a:pPr>
            <a:r>
              <a:rPr lang="en-US" sz="2800" b="0" i="0" dirty="0">
                <a:solidFill>
                  <a:srgbClr val="333333"/>
                </a:solidFill>
                <a:effectLst/>
                <a:latin typeface="Arial" panose="020B0604020202020204" pitchFamily="34" charset="0"/>
              </a:rPr>
              <a:t>Client permission and cooperation may be difficult to obtain;</a:t>
            </a:r>
          </a:p>
          <a:p>
            <a:pPr marL="571500" indent="-571500" algn="l">
              <a:buFont typeface="+mj-lt"/>
              <a:buAutoNum type="romanLcPeriod"/>
            </a:pPr>
            <a:r>
              <a:rPr lang="en-US" sz="2800" b="0" i="0" dirty="0">
                <a:solidFill>
                  <a:srgbClr val="333333"/>
                </a:solidFill>
                <a:effectLst/>
                <a:latin typeface="Arial" panose="020B0604020202020204" pitchFamily="34" charset="0"/>
              </a:rPr>
              <a:t>Potential incompatibility with the client's computer system;</a:t>
            </a:r>
          </a:p>
          <a:p>
            <a:pPr marL="571500" indent="-571500" algn="l">
              <a:buFont typeface="+mj-lt"/>
              <a:buAutoNum type="romanLcPeriod"/>
            </a:pPr>
            <a:r>
              <a:rPr lang="en-US" sz="2800" b="0" i="0" dirty="0">
                <a:solidFill>
                  <a:srgbClr val="333333"/>
                </a:solidFill>
                <a:effectLst/>
                <a:latin typeface="Arial" panose="020B0604020202020204" pitchFamily="34" charset="0"/>
              </a:rPr>
              <a:t>The audit team may not have sufficient IT skills</a:t>
            </a:r>
          </a:p>
          <a:p>
            <a:pPr marL="571500" indent="-571500" algn="l">
              <a:buFont typeface="+mj-lt"/>
              <a:buAutoNum type="romanLcPeriod"/>
            </a:pPr>
            <a:r>
              <a:rPr lang="en-US" sz="2800" b="0" i="0" dirty="0">
                <a:solidFill>
                  <a:srgbClr val="333333"/>
                </a:solidFill>
                <a:effectLst/>
                <a:latin typeface="Arial" panose="020B0604020202020204" pitchFamily="34" charset="0"/>
              </a:rPr>
              <a:t>The audit team may not have the knowledge or training needed to understand the results of the CAATs; </a:t>
            </a:r>
          </a:p>
          <a:p>
            <a:pPr marL="571500" indent="-571500" algn="l">
              <a:buFont typeface="+mj-lt"/>
              <a:buAutoNum type="romanLcPeriod"/>
            </a:pPr>
            <a:r>
              <a:rPr lang="en-US" sz="2800" b="0" i="0" dirty="0">
                <a:solidFill>
                  <a:srgbClr val="333333"/>
                </a:solidFill>
                <a:effectLst/>
                <a:latin typeface="Arial" panose="020B0604020202020204" pitchFamily="34" charset="0"/>
              </a:rPr>
              <a:t>Data may be corrupted or lost during the application of CAATs.</a:t>
            </a:r>
          </a:p>
          <a:p>
            <a:pPr algn="ctr"/>
            <a:endParaRPr lang="en-US" sz="2800" b="1" i="0" dirty="0">
              <a:solidFill>
                <a:srgbClr val="464646"/>
              </a:solidFill>
              <a:effectLst/>
              <a:latin typeface="Arial" panose="020B0604020202020204" pitchFamily="34" charset="0"/>
            </a:endParaRPr>
          </a:p>
        </p:txBody>
      </p:sp>
    </p:spTree>
    <p:extLst>
      <p:ext uri="{BB962C8B-B14F-4D97-AF65-F5344CB8AC3E}">
        <p14:creationId xmlns:p14="http://schemas.microsoft.com/office/powerpoint/2010/main" val="1506047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488656" y="0"/>
            <a:ext cx="8352430" cy="707886"/>
          </a:xfrm>
          <a:prstGeom prst="rect">
            <a:avLst/>
          </a:prstGeom>
          <a:noFill/>
        </p:spPr>
        <p:txBody>
          <a:bodyPr wrap="square" rtlCol="0">
            <a:spAutoFit/>
          </a:bodyPr>
          <a:lstStyle/>
          <a:p>
            <a:pPr algn="ctr"/>
            <a:r>
              <a:rPr lang="en-US" sz="4000" b="1" dirty="0">
                <a:solidFill>
                  <a:schemeClr val="accent6">
                    <a:lumMod val="50000"/>
                  </a:schemeClr>
                </a:solidFill>
              </a:rPr>
              <a:t>Past Papers</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334291" y="588395"/>
            <a:ext cx="8352430" cy="6432530"/>
          </a:xfrm>
          <a:prstGeom prst="rect">
            <a:avLst/>
          </a:prstGeom>
          <a:noFill/>
        </p:spPr>
        <p:txBody>
          <a:bodyPr wrap="square" rtlCol="0">
            <a:spAutoFit/>
          </a:bodyPr>
          <a:lstStyle/>
          <a:p>
            <a:pPr algn="just"/>
            <a:r>
              <a:rPr lang="en-US" sz="2800" b="1" i="0" u="none" strike="noStrike" baseline="0" dirty="0">
                <a:solidFill>
                  <a:srgbClr val="000000"/>
                </a:solidFill>
                <a:latin typeface="Times New Roman" panose="02020603050405020304" pitchFamily="18" charset="0"/>
              </a:rPr>
              <a:t>				</a:t>
            </a:r>
            <a:r>
              <a:rPr lang="en-US" sz="2800" b="1" i="0" u="none" strike="noStrike" baseline="0" dirty="0">
                <a:solidFill>
                  <a:srgbClr val="FF0000"/>
                </a:solidFill>
                <a:latin typeface="Times New Roman" panose="02020603050405020304" pitchFamily="18" charset="0"/>
              </a:rPr>
              <a:t>2018</a:t>
            </a:r>
            <a:endParaRPr lang="en-US" sz="2400" b="0" i="0" u="none" strike="noStrike" baseline="0" dirty="0">
              <a:solidFill>
                <a:srgbClr val="FF0000"/>
              </a:solidFill>
              <a:latin typeface="Times New Roman" panose="02020603050405020304" pitchFamily="18" charset="0"/>
            </a:endParaRPr>
          </a:p>
          <a:p>
            <a:pPr algn="just"/>
            <a:r>
              <a:rPr lang="en-US" sz="2400" b="0" i="0" u="none" strike="noStrike" baseline="0" dirty="0">
                <a:solidFill>
                  <a:srgbClr val="000000"/>
                </a:solidFill>
                <a:latin typeface="Times New Roman" panose="02020603050405020304" pitchFamily="18" charset="0"/>
              </a:rPr>
              <a:t> </a:t>
            </a:r>
            <a:r>
              <a:rPr lang="en-US" sz="2400" b="1" i="0" u="none" strike="noStrike" baseline="0" dirty="0">
                <a:solidFill>
                  <a:srgbClr val="000000"/>
                </a:solidFill>
                <a:latin typeface="Times New Roman" panose="02020603050405020304" pitchFamily="18" charset="0"/>
              </a:rPr>
              <a:t>Q. No. 2. </a:t>
            </a:r>
            <a:r>
              <a:rPr lang="en-US" sz="2400" b="0" i="0" u="none" strike="noStrike" baseline="0" dirty="0">
                <a:solidFill>
                  <a:srgbClr val="000000"/>
                </a:solidFill>
                <a:latin typeface="Times New Roman" panose="02020603050405020304" pitchFamily="18" charset="0"/>
              </a:rPr>
              <a:t>	How an internal control system helps the management in conduct of their business affairs? Explain the difference among internal check, internal audit and internal control. </a:t>
            </a:r>
          </a:p>
          <a:p>
            <a:pPr algn="just"/>
            <a:r>
              <a:rPr lang="en-US" sz="2400" b="0" i="0" u="none" strike="noStrike" baseline="0" dirty="0">
                <a:solidFill>
                  <a:srgbClr val="000000"/>
                </a:solidFill>
                <a:latin typeface="Times New Roman" panose="02020603050405020304" pitchFamily="18" charset="0"/>
              </a:rPr>
              <a:t>		</a:t>
            </a:r>
          </a:p>
          <a:p>
            <a:pPr algn="just"/>
            <a:r>
              <a:rPr lang="en-US" sz="2400" b="1" i="0" u="none" strike="noStrike" baseline="0" dirty="0">
                <a:solidFill>
                  <a:srgbClr val="000000"/>
                </a:solidFill>
                <a:latin typeface="Times New Roman" panose="02020603050405020304" pitchFamily="18" charset="0"/>
              </a:rPr>
              <a:t>Q. No. 3. </a:t>
            </a:r>
            <a:r>
              <a:rPr lang="en-US" sz="2400" b="0" i="0" u="none" strike="noStrike" baseline="0" dirty="0">
                <a:solidFill>
                  <a:srgbClr val="000000"/>
                </a:solidFill>
                <a:latin typeface="Times New Roman" panose="02020603050405020304" pitchFamily="18" charset="0"/>
              </a:rPr>
              <a:t>	ABC Company is an audit and assurance firm, which has recently accepted the audit of XYZ. Explain the purpose of auditing financial statement of XYZ and the three elements of audit risk faced by the company. 	</a:t>
            </a:r>
          </a:p>
          <a:p>
            <a:pPr algn="just"/>
            <a:r>
              <a:rPr lang="en-US" sz="2400" b="0" i="0" u="none" strike="noStrike" baseline="0" dirty="0">
                <a:solidFill>
                  <a:srgbClr val="000000"/>
                </a:solidFill>
                <a:latin typeface="Times New Roman" panose="02020603050405020304" pitchFamily="18" charset="0"/>
              </a:rPr>
              <a:t>	</a:t>
            </a:r>
          </a:p>
          <a:p>
            <a:pPr algn="just"/>
            <a:r>
              <a:rPr lang="en-US" sz="2400" b="1" i="0" u="none" strike="noStrike" baseline="0" dirty="0">
                <a:solidFill>
                  <a:srgbClr val="000000"/>
                </a:solidFill>
                <a:latin typeface="Times New Roman" panose="02020603050405020304" pitchFamily="18" charset="0"/>
              </a:rPr>
              <a:t>Q. No. 4. </a:t>
            </a:r>
            <a:r>
              <a:rPr lang="en-US" sz="2400" b="0" i="0" u="none" strike="noStrike" baseline="0" dirty="0">
                <a:solidFill>
                  <a:srgbClr val="000000"/>
                </a:solidFill>
                <a:latin typeface="Times New Roman" panose="02020603050405020304" pitchFamily="18" charset="0"/>
              </a:rPr>
              <a:t>	Due to the inherent limitations of audit, auditors are only able to offer 'reasonable assurance' over the truth and fairness of the financial statements rather than absolute assurance. Keeping in view the above statement, explain the limitation of audit of financial statement. 	</a:t>
            </a:r>
          </a:p>
          <a:p>
            <a:pPr marL="342900" indent="-342900" algn="ctr">
              <a:buFont typeface="Arial" pitchFamily="34" charset="0"/>
              <a:buChar char="•"/>
            </a:pPr>
            <a:endParaRPr lang="en-US" sz="2400" dirty="0"/>
          </a:p>
        </p:txBody>
      </p:sp>
    </p:spTree>
    <p:extLst>
      <p:ext uri="{BB962C8B-B14F-4D97-AF65-F5344CB8AC3E}">
        <p14:creationId xmlns:p14="http://schemas.microsoft.com/office/powerpoint/2010/main" val="2239394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707886"/>
          </a:xfrm>
          <a:prstGeom prst="rect">
            <a:avLst/>
          </a:prstGeom>
          <a:noFill/>
        </p:spPr>
        <p:txBody>
          <a:bodyPr wrap="square" rtlCol="0">
            <a:spAutoFit/>
          </a:bodyPr>
          <a:lstStyle/>
          <a:p>
            <a:pPr algn="ctr"/>
            <a:r>
              <a:rPr lang="en-US" sz="4000" b="1" dirty="0">
                <a:solidFill>
                  <a:schemeClr val="accent6">
                    <a:lumMod val="50000"/>
                  </a:schemeClr>
                </a:solidFill>
              </a:rPr>
              <a:t>Past Papers</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403563" y="1142577"/>
            <a:ext cx="8352430" cy="6124754"/>
          </a:xfrm>
          <a:prstGeom prst="rect">
            <a:avLst/>
          </a:prstGeom>
          <a:noFill/>
        </p:spPr>
        <p:txBody>
          <a:bodyPr wrap="square" rtlCol="0">
            <a:spAutoFit/>
          </a:bodyPr>
          <a:lstStyle/>
          <a:p>
            <a:pPr algn="ctr"/>
            <a:r>
              <a:rPr lang="en-US" sz="2800" b="1" i="0" u="none" strike="noStrike" baseline="0" dirty="0">
                <a:solidFill>
                  <a:srgbClr val="FF0000"/>
                </a:solidFill>
                <a:latin typeface="Times New Roman" panose="02020603050405020304" pitchFamily="18" charset="0"/>
              </a:rPr>
              <a:t>2019</a:t>
            </a:r>
          </a:p>
          <a:p>
            <a:pPr algn="just"/>
            <a:r>
              <a:rPr lang="en-US" sz="2800" b="0" i="0" u="none" strike="noStrike" baseline="0" dirty="0">
                <a:solidFill>
                  <a:srgbClr val="000000"/>
                </a:solidFill>
                <a:latin typeface="Times New Roman" panose="02020603050405020304" pitchFamily="18" charset="0"/>
              </a:rPr>
              <a:t> </a:t>
            </a:r>
            <a:r>
              <a:rPr lang="en-US" sz="2800" b="1" i="0" u="none" strike="noStrike" baseline="0" dirty="0">
                <a:solidFill>
                  <a:srgbClr val="000000"/>
                </a:solidFill>
                <a:latin typeface="Times New Roman" panose="02020603050405020304" pitchFamily="18" charset="0"/>
              </a:rPr>
              <a:t>Q. 2. </a:t>
            </a:r>
            <a:r>
              <a:rPr lang="en-US" sz="2800" b="0" i="0" u="none" strike="noStrike" baseline="0" dirty="0">
                <a:solidFill>
                  <a:srgbClr val="000000"/>
                </a:solidFill>
                <a:latin typeface="Times New Roman" panose="02020603050405020304" pitchFamily="18" charset="0"/>
              </a:rPr>
              <a:t>	Explain shortly all audit assertions related to class of transactions (revenue and expenses), account balances (assets/liabilities/equities), and presentation &amp; disclosure. 	</a:t>
            </a:r>
          </a:p>
          <a:p>
            <a:pPr algn="just"/>
            <a:r>
              <a:rPr lang="en-US" sz="2800" b="0" i="0" u="none" strike="noStrike" baseline="0" dirty="0">
                <a:solidFill>
                  <a:srgbClr val="000000"/>
                </a:solidFill>
                <a:latin typeface="Times New Roman" panose="02020603050405020304" pitchFamily="18" charset="0"/>
              </a:rPr>
              <a:t>	</a:t>
            </a:r>
          </a:p>
          <a:p>
            <a:pPr algn="just"/>
            <a:r>
              <a:rPr lang="en-US" sz="2800" b="1" i="0" u="none" strike="noStrike" baseline="0" dirty="0">
                <a:solidFill>
                  <a:srgbClr val="000000"/>
                </a:solidFill>
                <a:latin typeface="Times New Roman" panose="02020603050405020304" pitchFamily="18" charset="0"/>
              </a:rPr>
              <a:t>Q. 3. </a:t>
            </a:r>
            <a:r>
              <a:rPr lang="en-US" sz="2800" b="0" i="0" u="none" strike="noStrike" baseline="0" dirty="0">
                <a:solidFill>
                  <a:srgbClr val="000000"/>
                </a:solidFill>
                <a:latin typeface="Times New Roman" panose="02020603050405020304" pitchFamily="18" charset="0"/>
              </a:rPr>
              <a:t>	Define and explain different types of audit risks. How these risks are used to manage the audit assignment. 		</a:t>
            </a:r>
          </a:p>
          <a:p>
            <a:pPr algn="just"/>
            <a:endParaRPr lang="en-US" sz="2800" b="0" i="0" u="none" strike="noStrike" baseline="0" dirty="0">
              <a:solidFill>
                <a:srgbClr val="000000"/>
              </a:solidFill>
              <a:latin typeface="Times New Roman" panose="02020603050405020304" pitchFamily="18" charset="0"/>
            </a:endParaRPr>
          </a:p>
          <a:p>
            <a:pPr algn="just"/>
            <a:r>
              <a:rPr lang="en-US" sz="2800" b="1" i="0" u="none" strike="noStrike" baseline="0" dirty="0">
                <a:solidFill>
                  <a:srgbClr val="000000"/>
                </a:solidFill>
                <a:latin typeface="Times New Roman" panose="02020603050405020304" pitchFamily="18" charset="0"/>
              </a:rPr>
              <a:t>Q. 4. </a:t>
            </a:r>
            <a:r>
              <a:rPr lang="en-US" sz="2800" b="0" i="0" u="none" strike="noStrike" baseline="0" dirty="0">
                <a:solidFill>
                  <a:srgbClr val="000000"/>
                </a:solidFill>
                <a:latin typeface="Times New Roman" panose="02020603050405020304" pitchFamily="18" charset="0"/>
              </a:rPr>
              <a:t>	What are Computer Assisted Audit Techniques (CAATs) that can be used in e-commerce environment. </a:t>
            </a:r>
            <a:r>
              <a:rPr lang="en-US" sz="3200" b="0" i="0" u="none" strike="noStrike" baseline="0" dirty="0">
                <a:solidFill>
                  <a:srgbClr val="000000"/>
                </a:solidFill>
                <a:latin typeface="Times New Roman" panose="02020603050405020304" pitchFamily="18" charset="0"/>
              </a:rPr>
              <a:t>	</a:t>
            </a:r>
          </a:p>
          <a:p>
            <a:pPr marL="342900" indent="-342900" algn="ctr">
              <a:buFont typeface="Arial" pitchFamily="34" charset="0"/>
              <a:buChar char="•"/>
            </a:pPr>
            <a:endParaRPr lang="en-US" sz="2400" dirty="0"/>
          </a:p>
        </p:txBody>
      </p:sp>
    </p:spTree>
    <p:extLst>
      <p:ext uri="{BB962C8B-B14F-4D97-AF65-F5344CB8AC3E}">
        <p14:creationId xmlns:p14="http://schemas.microsoft.com/office/powerpoint/2010/main" val="23737327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8BEC10E-4BC7-4077-A7D9-921956C3932C}"/>
              </a:ext>
            </a:extLst>
          </p:cNvPr>
          <p:cNvSpPr txBox="1"/>
          <p:nvPr/>
        </p:nvSpPr>
        <p:spPr>
          <a:xfrm>
            <a:off x="3530219" y="327744"/>
            <a:ext cx="8352430" cy="707886"/>
          </a:xfrm>
          <a:prstGeom prst="rect">
            <a:avLst/>
          </a:prstGeom>
          <a:noFill/>
        </p:spPr>
        <p:txBody>
          <a:bodyPr wrap="square" rtlCol="0">
            <a:spAutoFit/>
          </a:bodyPr>
          <a:lstStyle/>
          <a:p>
            <a:pPr algn="ctr"/>
            <a:r>
              <a:rPr lang="en-US" sz="4000" b="1" dirty="0">
                <a:solidFill>
                  <a:schemeClr val="accent6">
                    <a:lumMod val="50000"/>
                  </a:schemeClr>
                </a:solidFill>
              </a:rPr>
              <a:t>Past Papers</a:t>
            </a:r>
            <a:endParaRPr lang="en-US" sz="4000" dirty="0">
              <a:solidFill>
                <a:schemeClr val="accent6">
                  <a:lumMod val="50000"/>
                </a:schemeClr>
              </a:solidFill>
            </a:endParaRPr>
          </a:p>
        </p:txBody>
      </p:sp>
      <p:sp>
        <p:nvSpPr>
          <p:cNvPr id="4" name="TextBox 3">
            <a:extLst>
              <a:ext uri="{FF2B5EF4-FFF2-40B4-BE49-F238E27FC236}">
                <a16:creationId xmlns:a16="http://schemas.microsoft.com/office/drawing/2014/main" id="{28BEC10E-4BC7-4077-A7D9-921956C3932C}"/>
              </a:ext>
            </a:extLst>
          </p:cNvPr>
          <p:cNvSpPr txBox="1"/>
          <p:nvPr/>
        </p:nvSpPr>
        <p:spPr>
          <a:xfrm>
            <a:off x="3403563" y="1142577"/>
            <a:ext cx="8352430" cy="5447645"/>
          </a:xfrm>
          <a:prstGeom prst="rect">
            <a:avLst/>
          </a:prstGeom>
          <a:noFill/>
        </p:spPr>
        <p:txBody>
          <a:bodyPr wrap="square" rtlCol="0">
            <a:spAutoFit/>
          </a:bodyPr>
          <a:lstStyle/>
          <a:p>
            <a:pPr algn="ctr"/>
            <a:r>
              <a:rPr lang="en-US" sz="2800" b="1" i="0" u="none" strike="noStrike" baseline="0" dirty="0">
                <a:solidFill>
                  <a:srgbClr val="FF0000"/>
                </a:solidFill>
                <a:latin typeface="Times New Roman" panose="02020603050405020304" pitchFamily="18" charset="0"/>
              </a:rPr>
              <a:t>2020</a:t>
            </a:r>
            <a:endParaRPr lang="en-US" sz="2400" b="0" i="0" u="none" strike="noStrike" baseline="0" dirty="0">
              <a:solidFill>
                <a:srgbClr val="FF0000"/>
              </a:solidFill>
              <a:latin typeface="Times New Roman" panose="02020603050405020304" pitchFamily="18" charset="0"/>
            </a:endParaRPr>
          </a:p>
          <a:p>
            <a:pPr algn="just"/>
            <a:r>
              <a:rPr lang="en-US" sz="2400" b="1" i="0" u="none" strike="noStrike" baseline="0" dirty="0">
                <a:solidFill>
                  <a:srgbClr val="000000"/>
                </a:solidFill>
                <a:latin typeface="Times New Roman" panose="02020603050405020304" pitchFamily="18" charset="0"/>
              </a:rPr>
              <a:t>Q. 2. </a:t>
            </a:r>
            <a:r>
              <a:rPr lang="en-US" sz="2400" b="0" i="0" u="none" strike="noStrike" baseline="0" dirty="0">
                <a:solidFill>
                  <a:srgbClr val="000000"/>
                </a:solidFill>
                <a:latin typeface="Times New Roman" panose="02020603050405020304" pitchFamily="18" charset="0"/>
              </a:rPr>
              <a:t>	Why computerized audit is required in the presence of manual audit? Elaborate the computerized auditing by application of Computer Assisted Audit Techniques (CAAT). 	</a:t>
            </a:r>
          </a:p>
          <a:p>
            <a:pPr algn="just"/>
            <a:r>
              <a:rPr lang="en-US" sz="2400" b="0" i="0" u="none" strike="noStrike" baseline="0" dirty="0">
                <a:solidFill>
                  <a:srgbClr val="000000"/>
                </a:solidFill>
                <a:latin typeface="Times New Roman" panose="02020603050405020304" pitchFamily="18" charset="0"/>
              </a:rPr>
              <a:t>	</a:t>
            </a:r>
          </a:p>
          <a:p>
            <a:pPr algn="just"/>
            <a:r>
              <a:rPr lang="en-US" sz="2400" b="1" i="0" u="none" strike="noStrike" baseline="0" dirty="0">
                <a:solidFill>
                  <a:srgbClr val="000000"/>
                </a:solidFill>
                <a:latin typeface="Times New Roman" panose="02020603050405020304" pitchFamily="18" charset="0"/>
              </a:rPr>
              <a:t>Q. 3. </a:t>
            </a:r>
            <a:r>
              <a:rPr lang="en-US" sz="2400" b="0" i="0" u="none" strike="noStrike" baseline="0" dirty="0">
                <a:solidFill>
                  <a:srgbClr val="000000"/>
                </a:solidFill>
                <a:latin typeface="Times New Roman" panose="02020603050405020304" pitchFamily="18" charset="0"/>
              </a:rPr>
              <a:t>	Define audit and auditing. Comment on the auditor’s (dependence) consideration of “reasonable assurance” and “True &amp; Fair view” for the financial audit of a corporate entity. </a:t>
            </a:r>
          </a:p>
          <a:p>
            <a:pPr algn="just"/>
            <a:r>
              <a:rPr lang="en-US" sz="2400" b="0" i="0" u="none" strike="noStrike" baseline="0" dirty="0">
                <a:solidFill>
                  <a:srgbClr val="000000"/>
                </a:solidFill>
                <a:latin typeface="Times New Roman" panose="02020603050405020304" pitchFamily="18" charset="0"/>
              </a:rPr>
              <a:t>	</a:t>
            </a:r>
          </a:p>
          <a:p>
            <a:pPr algn="just"/>
            <a:r>
              <a:rPr lang="en-US" sz="2400" b="1" i="0" u="none" strike="noStrike" baseline="0" dirty="0">
                <a:solidFill>
                  <a:srgbClr val="000000"/>
                </a:solidFill>
                <a:latin typeface="Times New Roman" panose="02020603050405020304" pitchFamily="18" charset="0"/>
              </a:rPr>
              <a:t>Q. 4. </a:t>
            </a:r>
            <a:r>
              <a:rPr lang="en-US" sz="2400" b="0" i="0" u="none" strike="noStrike" baseline="0" dirty="0">
                <a:solidFill>
                  <a:srgbClr val="000000"/>
                </a:solidFill>
                <a:latin typeface="Times New Roman" panose="02020603050405020304" pitchFamily="18" charset="0"/>
              </a:rPr>
              <a:t>	Write notes on any TWO of the followings:</a:t>
            </a:r>
          </a:p>
          <a:p>
            <a:pPr algn="just"/>
            <a:r>
              <a:rPr lang="en-US" sz="2400" b="0" i="0" u="none" strike="noStrike" baseline="0" dirty="0">
                <a:solidFill>
                  <a:srgbClr val="000000"/>
                </a:solidFill>
                <a:latin typeface="Times New Roman" panose="02020603050405020304" pitchFamily="18" charset="0"/>
              </a:rPr>
              <a:t>(a) Audit materiality </a:t>
            </a:r>
          </a:p>
          <a:p>
            <a:pPr algn="just"/>
            <a:r>
              <a:rPr lang="en-US" sz="2400" b="0" i="0" u="none" strike="noStrike" baseline="0" dirty="0">
                <a:solidFill>
                  <a:srgbClr val="000000"/>
                </a:solidFill>
                <a:latin typeface="Times New Roman" panose="02020603050405020304" pitchFamily="18" charset="0"/>
              </a:rPr>
              <a:t>(b) Misstatement and Fraud </a:t>
            </a:r>
          </a:p>
          <a:p>
            <a:pPr algn="just"/>
            <a:r>
              <a:rPr lang="en-US" sz="2400" b="0" i="0" u="none" strike="noStrike" baseline="0" dirty="0">
                <a:solidFill>
                  <a:srgbClr val="000000"/>
                </a:solidFill>
                <a:latin typeface="Times New Roman" panose="02020603050405020304" pitchFamily="18" charset="0"/>
              </a:rPr>
              <a:t>(c) Test of Control and Substantive Procedures 	</a:t>
            </a:r>
          </a:p>
          <a:p>
            <a:pPr algn="just"/>
            <a:r>
              <a:rPr lang="en-US" sz="32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31258274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3438525"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24/7 Accessible Lectures</a:t>
            </a:r>
          </a:p>
        </p:txBody>
      </p:sp>
      <p:sp>
        <p:nvSpPr>
          <p:cNvPr id="11" name="Rectangle 10"/>
          <p:cNvSpPr/>
          <p:nvPr/>
        </p:nvSpPr>
        <p:spPr>
          <a:xfrm>
            <a:off x="6290136"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Q/A from instructors</a:t>
            </a:r>
          </a:p>
        </p:txBody>
      </p:sp>
      <p:sp>
        <p:nvSpPr>
          <p:cNvPr id="12" name="Rectangle 11"/>
          <p:cNvSpPr/>
          <p:nvPr/>
        </p:nvSpPr>
        <p:spPr>
          <a:xfrm>
            <a:off x="9150710"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Notes &amp; Books</a:t>
            </a:r>
          </a:p>
        </p:txBody>
      </p:sp>
      <p:sp>
        <p:nvSpPr>
          <p:cNvPr id="15" name="Title 1"/>
          <p:cNvSpPr txBox="1">
            <a:spLocks/>
          </p:cNvSpPr>
          <p:nvPr/>
        </p:nvSpPr>
        <p:spPr>
          <a:xfrm>
            <a:off x="3035530" y="3395302"/>
            <a:ext cx="9115426" cy="10668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dirty="0">
                <a:solidFill>
                  <a:schemeClr val="bg1"/>
                </a:solidFill>
                <a:latin typeface="Circular Book" charset="0"/>
                <a:ea typeface="Circular Book" charset="0"/>
                <a:cs typeface="Circular Book" charset="0"/>
              </a:rPr>
              <a:t>Thank You!</a:t>
            </a:r>
          </a:p>
        </p:txBody>
      </p:sp>
    </p:spTree>
    <p:extLst>
      <p:ext uri="{BB962C8B-B14F-4D97-AF65-F5344CB8AC3E}">
        <p14:creationId xmlns:p14="http://schemas.microsoft.com/office/powerpoint/2010/main" val="262626447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Boardroom">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4588</TotalTime>
  <Words>4903</Words>
  <Application>Microsoft Office PowerPoint</Application>
  <PresentationFormat>Widescreen</PresentationFormat>
  <Paragraphs>482</Paragraphs>
  <Slides>59</Slides>
  <Notes>57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59</vt:i4>
      </vt:variant>
    </vt:vector>
  </HeadingPairs>
  <TitlesOfParts>
    <vt:vector size="73" baseType="lpstr">
      <vt:lpstr>Arial</vt:lpstr>
      <vt:lpstr>Calibri</vt:lpstr>
      <vt:lpstr>Calibri Body</vt:lpstr>
      <vt:lpstr>Calibri Light</vt:lpstr>
      <vt:lpstr>Circular Book</vt:lpstr>
      <vt:lpstr>Franklin Gothic Book</vt:lpstr>
      <vt:lpstr>Franklin Gothic Medium</vt:lpstr>
      <vt:lpstr>Montserrat</vt:lpstr>
      <vt:lpstr>Symbol</vt:lpstr>
      <vt:lpstr>Times New Roman</vt:lpstr>
      <vt:lpstr>Wingdings</vt:lpstr>
      <vt:lpstr>Wingdings 3</vt:lpstr>
      <vt:lpstr>Office Theme</vt:lpstr>
      <vt:lpstr>Ion Boardroom</vt:lpstr>
      <vt:lpstr>Accounting &amp; Auditing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Mubashir Iqbal</cp:lastModifiedBy>
  <cp:revision>261</cp:revision>
  <dcterms:created xsi:type="dcterms:W3CDTF">2018-07-13T15:42:09Z</dcterms:created>
  <dcterms:modified xsi:type="dcterms:W3CDTF">2020-09-16T14:13:33Z</dcterms:modified>
</cp:coreProperties>
</file>