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70" r:id="rId14"/>
    <p:sldId id="269" r:id="rId15"/>
    <p:sldId id="264" r:id="rId16"/>
    <p:sldId id="271" r:id="rId17"/>
    <p:sldId id="273" r:id="rId18"/>
    <p:sldId id="274" r:id="rId19"/>
    <p:sldId id="275" r:id="rId20"/>
    <p:sldId id="276" r:id="rId21"/>
    <p:sldId id="277" r:id="rId22"/>
    <p:sldId id="282" r:id="rId23"/>
    <p:sldId id="278" r:id="rId24"/>
    <p:sldId id="279" r:id="rId25"/>
    <p:sldId id="280" r:id="rId26"/>
    <p:sldId id="281" r:id="rId27"/>
    <p:sldId id="283" r:id="rId28"/>
    <p:sldId id="284" r:id="rId29"/>
    <p:sldId id="285" r:id="rId30"/>
    <p:sldId id="286" r:id="rId31"/>
    <p:sldId id="287" r:id="rId32"/>
    <p:sldId id="288" r:id="rId33"/>
    <p:sldId id="289" r:id="rId34"/>
    <p:sldId id="290" r:id="rId35"/>
    <p:sldId id="272" r:id="rId36"/>
    <p:sldId id="291" r:id="rId37"/>
    <p:sldId id="292" r:id="rId38"/>
    <p:sldId id="306" r:id="rId39"/>
    <p:sldId id="294" r:id="rId40"/>
    <p:sldId id="293" r:id="rId41"/>
    <p:sldId id="296" r:id="rId42"/>
    <p:sldId id="297" r:id="rId43"/>
    <p:sldId id="298" r:id="rId44"/>
    <p:sldId id="299" r:id="rId45"/>
    <p:sldId id="300" r:id="rId46"/>
    <p:sldId id="302" r:id="rId47"/>
    <p:sldId id="301" r:id="rId48"/>
    <p:sldId id="303" r:id="rId49"/>
    <p:sldId id="304" r:id="rId50"/>
    <p:sldId id="305" r:id="rId51"/>
    <p:sldId id="307" r:id="rId52"/>
    <p:sldId id="309" r:id="rId53"/>
    <p:sldId id="310" r:id="rId54"/>
    <p:sldId id="311" r:id="rId55"/>
    <p:sldId id="313" r:id="rId56"/>
    <p:sldId id="314" r:id="rId57"/>
    <p:sldId id="312" r:id="rId58"/>
    <p:sldId id="316" r:id="rId59"/>
    <p:sldId id="317" r:id="rId60"/>
    <p:sldId id="308" r:id="rId61"/>
    <p:sldId id="318" r:id="rId6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45" autoAdjust="0"/>
    <p:restoredTop sz="94660"/>
  </p:normalViewPr>
  <p:slideViewPr>
    <p:cSldViewPr snapToGrid="0">
      <p:cViewPr varScale="1">
        <p:scale>
          <a:sx n="117" d="100"/>
          <a:sy n="117" d="100"/>
        </p:scale>
        <p:origin x="70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7A96C158-CA59-4B99-BC3A-0EC9BCC226C3}" type="datetimeFigureOut">
              <a:rPr lang="en-US" smtClean="0"/>
              <a:t>10/27/2020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DD4CD7-981C-4EAF-8E91-0EDD97846329}" type="slidenum">
              <a:rPr lang="en-US" smtClean="0"/>
              <a:t>‹#›</a:t>
            </a:fld>
            <a:endParaRPr lang="en-US"/>
          </a:p>
        </p:txBody>
      </p:sp>
    </p:spTree>
    <p:extLst>
      <p:ext uri="{BB962C8B-B14F-4D97-AF65-F5344CB8AC3E}">
        <p14:creationId xmlns:p14="http://schemas.microsoft.com/office/powerpoint/2010/main" val="1360155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96C158-CA59-4B99-BC3A-0EC9BCC226C3}" type="datetimeFigureOut">
              <a:rPr lang="en-US" smtClean="0"/>
              <a:t>10/27/2020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DD4CD7-981C-4EAF-8E91-0EDD97846329}" type="slidenum">
              <a:rPr lang="en-US" smtClean="0"/>
              <a:t>‹#›</a:t>
            </a:fld>
            <a:endParaRPr lang="en-US"/>
          </a:p>
        </p:txBody>
      </p:sp>
    </p:spTree>
    <p:extLst>
      <p:ext uri="{BB962C8B-B14F-4D97-AF65-F5344CB8AC3E}">
        <p14:creationId xmlns:p14="http://schemas.microsoft.com/office/powerpoint/2010/main" val="1505215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96C158-CA59-4B99-BC3A-0EC9BCC226C3}" type="datetimeFigureOut">
              <a:rPr lang="en-US" smtClean="0"/>
              <a:t>10/27/2020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DD4CD7-981C-4EAF-8E91-0EDD97846329}" type="slidenum">
              <a:rPr lang="en-US" smtClean="0"/>
              <a:t>‹#›</a:t>
            </a:fld>
            <a:endParaRPr lang="en-US"/>
          </a:p>
        </p:txBody>
      </p:sp>
    </p:spTree>
    <p:extLst>
      <p:ext uri="{BB962C8B-B14F-4D97-AF65-F5344CB8AC3E}">
        <p14:creationId xmlns:p14="http://schemas.microsoft.com/office/powerpoint/2010/main" val="3310893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96C158-CA59-4B99-BC3A-0EC9BCC226C3}" type="datetimeFigureOut">
              <a:rPr lang="en-US" smtClean="0"/>
              <a:t>10/27/2020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DD4CD7-981C-4EAF-8E91-0EDD97846329}" type="slidenum">
              <a:rPr lang="en-US" smtClean="0"/>
              <a:t>‹#›</a:t>
            </a:fld>
            <a:endParaRPr lang="en-US"/>
          </a:p>
        </p:txBody>
      </p:sp>
    </p:spTree>
    <p:extLst>
      <p:ext uri="{BB962C8B-B14F-4D97-AF65-F5344CB8AC3E}">
        <p14:creationId xmlns:p14="http://schemas.microsoft.com/office/powerpoint/2010/main" val="1487352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96C158-CA59-4B99-BC3A-0EC9BCC226C3}" type="datetimeFigureOut">
              <a:rPr lang="en-US" smtClean="0"/>
              <a:t>10/27/2020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DD4CD7-981C-4EAF-8E91-0EDD97846329}" type="slidenum">
              <a:rPr lang="en-US" smtClean="0"/>
              <a:t>‹#›</a:t>
            </a:fld>
            <a:endParaRPr lang="en-US"/>
          </a:p>
        </p:txBody>
      </p:sp>
    </p:spTree>
    <p:extLst>
      <p:ext uri="{BB962C8B-B14F-4D97-AF65-F5344CB8AC3E}">
        <p14:creationId xmlns:p14="http://schemas.microsoft.com/office/powerpoint/2010/main" val="3717040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96C158-CA59-4B99-BC3A-0EC9BCC226C3}" type="datetimeFigureOut">
              <a:rPr lang="en-US" smtClean="0"/>
              <a:t>10/27/2020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DD4CD7-981C-4EAF-8E91-0EDD97846329}" type="slidenum">
              <a:rPr lang="en-US" smtClean="0"/>
              <a:t>‹#›</a:t>
            </a:fld>
            <a:endParaRPr lang="en-US"/>
          </a:p>
        </p:txBody>
      </p:sp>
    </p:spTree>
    <p:extLst>
      <p:ext uri="{BB962C8B-B14F-4D97-AF65-F5344CB8AC3E}">
        <p14:creationId xmlns:p14="http://schemas.microsoft.com/office/powerpoint/2010/main" val="3716903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96C158-CA59-4B99-BC3A-0EC9BCC226C3}" type="datetimeFigureOut">
              <a:rPr lang="en-US" smtClean="0"/>
              <a:t>10/27/2020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DD4CD7-981C-4EAF-8E91-0EDD97846329}" type="slidenum">
              <a:rPr lang="en-US" smtClean="0"/>
              <a:t>‹#›</a:t>
            </a:fld>
            <a:endParaRPr lang="en-US"/>
          </a:p>
        </p:txBody>
      </p:sp>
    </p:spTree>
    <p:extLst>
      <p:ext uri="{BB962C8B-B14F-4D97-AF65-F5344CB8AC3E}">
        <p14:creationId xmlns:p14="http://schemas.microsoft.com/office/powerpoint/2010/main" val="1731490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96C158-CA59-4B99-BC3A-0EC9BCC226C3}" type="datetimeFigureOut">
              <a:rPr lang="en-US" smtClean="0"/>
              <a:t>10/27/2020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DD4CD7-981C-4EAF-8E91-0EDD97846329}" type="slidenum">
              <a:rPr lang="en-US" smtClean="0"/>
              <a:t>‹#›</a:t>
            </a:fld>
            <a:endParaRPr lang="en-US"/>
          </a:p>
        </p:txBody>
      </p:sp>
    </p:spTree>
    <p:extLst>
      <p:ext uri="{BB962C8B-B14F-4D97-AF65-F5344CB8AC3E}">
        <p14:creationId xmlns:p14="http://schemas.microsoft.com/office/powerpoint/2010/main" val="1806724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96C158-CA59-4B99-BC3A-0EC9BCC226C3}" type="datetimeFigureOut">
              <a:rPr lang="en-US" smtClean="0"/>
              <a:t>10/27/2020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DD4CD7-981C-4EAF-8E91-0EDD97846329}" type="slidenum">
              <a:rPr lang="en-US" smtClean="0"/>
              <a:t>‹#›</a:t>
            </a:fld>
            <a:endParaRPr lang="en-US"/>
          </a:p>
        </p:txBody>
      </p:sp>
    </p:spTree>
    <p:extLst>
      <p:ext uri="{BB962C8B-B14F-4D97-AF65-F5344CB8AC3E}">
        <p14:creationId xmlns:p14="http://schemas.microsoft.com/office/powerpoint/2010/main" val="2159092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96C158-CA59-4B99-BC3A-0EC9BCC226C3}" type="datetimeFigureOut">
              <a:rPr lang="en-US" smtClean="0"/>
              <a:t>10/27/2020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DD4CD7-981C-4EAF-8E91-0EDD97846329}" type="slidenum">
              <a:rPr lang="en-US" smtClean="0"/>
              <a:t>‹#›</a:t>
            </a:fld>
            <a:endParaRPr lang="en-US"/>
          </a:p>
        </p:txBody>
      </p:sp>
    </p:spTree>
    <p:extLst>
      <p:ext uri="{BB962C8B-B14F-4D97-AF65-F5344CB8AC3E}">
        <p14:creationId xmlns:p14="http://schemas.microsoft.com/office/powerpoint/2010/main" val="74250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96C158-CA59-4B99-BC3A-0EC9BCC226C3}" type="datetimeFigureOut">
              <a:rPr lang="en-US" smtClean="0"/>
              <a:t>10/27/2020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DD4CD7-981C-4EAF-8E91-0EDD97846329}" type="slidenum">
              <a:rPr lang="en-US" smtClean="0"/>
              <a:t>‹#›</a:t>
            </a:fld>
            <a:endParaRPr lang="en-US"/>
          </a:p>
        </p:txBody>
      </p:sp>
    </p:spTree>
    <p:extLst>
      <p:ext uri="{BB962C8B-B14F-4D97-AF65-F5344CB8AC3E}">
        <p14:creationId xmlns:p14="http://schemas.microsoft.com/office/powerpoint/2010/main" val="29814177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96C158-CA59-4B99-BC3A-0EC9BCC226C3}" type="datetimeFigureOut">
              <a:rPr lang="en-US" smtClean="0"/>
              <a:t>10/27/2020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DD4CD7-981C-4EAF-8E91-0EDD97846329}"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3969384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96C158-CA59-4B99-BC3A-0EC9BCC226C3}" type="datetimeFigureOut">
              <a:rPr lang="en-US" smtClean="0"/>
              <a:t>10/27/2020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DD4CD7-981C-4EAF-8E91-0EDD97846329}" type="slidenum">
              <a:rPr lang="en-US" smtClean="0"/>
              <a:t>‹#›</a:t>
            </a:fld>
            <a:endParaRPr lang="en-US"/>
          </a:p>
        </p:txBody>
      </p:sp>
    </p:spTree>
    <p:extLst>
      <p:ext uri="{BB962C8B-B14F-4D97-AF65-F5344CB8AC3E}">
        <p14:creationId xmlns:p14="http://schemas.microsoft.com/office/powerpoint/2010/main" val="39835931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A96C158-CA59-4B99-BC3A-0EC9BCC226C3}" type="datetimeFigureOut">
              <a:rPr lang="en-US" smtClean="0"/>
              <a:t>10/27/2020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DD4CD7-981C-4EAF-8E91-0EDD97846329}" type="slidenum">
              <a:rPr lang="en-US" smtClean="0"/>
              <a:t>‹#›</a:t>
            </a:fld>
            <a:endParaRPr lang="en-US"/>
          </a:p>
        </p:txBody>
      </p:sp>
    </p:spTree>
    <p:extLst>
      <p:ext uri="{BB962C8B-B14F-4D97-AF65-F5344CB8AC3E}">
        <p14:creationId xmlns:p14="http://schemas.microsoft.com/office/powerpoint/2010/main" val="12679696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A96C158-CA59-4B99-BC3A-0EC9BCC226C3}" type="datetimeFigureOut">
              <a:rPr lang="en-US" smtClean="0"/>
              <a:t>10/27/2020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DD4CD7-981C-4EAF-8E91-0EDD97846329}" type="slidenum">
              <a:rPr lang="en-US" smtClean="0"/>
              <a:t>‹#›</a:t>
            </a:fld>
            <a:endParaRPr lang="en-US"/>
          </a:p>
        </p:txBody>
      </p:sp>
    </p:spTree>
    <p:extLst>
      <p:ext uri="{BB962C8B-B14F-4D97-AF65-F5344CB8AC3E}">
        <p14:creationId xmlns:p14="http://schemas.microsoft.com/office/powerpoint/2010/main" val="3219407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96C158-CA59-4B99-BC3A-0EC9BCC226C3}" type="datetimeFigureOut">
              <a:rPr lang="en-US" smtClean="0"/>
              <a:t>10/27/2020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DD4CD7-981C-4EAF-8E91-0EDD97846329}" type="slidenum">
              <a:rPr lang="en-US" smtClean="0"/>
              <a:t>‹#›</a:t>
            </a:fld>
            <a:endParaRPr lang="en-US"/>
          </a:p>
        </p:txBody>
      </p:sp>
    </p:spTree>
    <p:extLst>
      <p:ext uri="{BB962C8B-B14F-4D97-AF65-F5344CB8AC3E}">
        <p14:creationId xmlns:p14="http://schemas.microsoft.com/office/powerpoint/2010/main" val="40521365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96C158-CA59-4B99-BC3A-0EC9BCC226C3}" type="datetimeFigureOut">
              <a:rPr lang="en-US" smtClean="0"/>
              <a:t>10/27/2020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DD4CD7-981C-4EAF-8E91-0EDD97846329}" type="slidenum">
              <a:rPr lang="en-US" smtClean="0"/>
              <a:t>‹#›</a:t>
            </a:fld>
            <a:endParaRPr lang="en-US"/>
          </a:p>
        </p:txBody>
      </p:sp>
    </p:spTree>
    <p:extLst>
      <p:ext uri="{BB962C8B-B14F-4D97-AF65-F5344CB8AC3E}">
        <p14:creationId xmlns:p14="http://schemas.microsoft.com/office/powerpoint/2010/main" val="266388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7A96C158-CA59-4B99-BC3A-0EC9BCC226C3}" type="datetimeFigureOut">
              <a:rPr lang="en-US" smtClean="0"/>
              <a:t>10/27/2020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21DD4CD7-981C-4EAF-8E91-0EDD97846329}" type="slidenum">
              <a:rPr lang="en-US" smtClean="0"/>
              <a:t>‹#›</a:t>
            </a:fld>
            <a:endParaRPr lang="en-US"/>
          </a:p>
        </p:txBody>
      </p:sp>
    </p:spTree>
    <p:extLst>
      <p:ext uri="{BB962C8B-B14F-4D97-AF65-F5344CB8AC3E}">
        <p14:creationId xmlns:p14="http://schemas.microsoft.com/office/powerpoint/2010/main" val="18629008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E74C4-E0AD-452B-99A4-3FF6DED867EA}"/>
              </a:ext>
            </a:extLst>
          </p:cNvPr>
          <p:cNvSpPr>
            <a:spLocks noGrp="1"/>
          </p:cNvSpPr>
          <p:nvPr>
            <p:ph type="ctrTitle"/>
          </p:nvPr>
        </p:nvSpPr>
        <p:spPr/>
        <p:txBody>
          <a:bodyPr/>
          <a:lstStyle/>
          <a:p>
            <a:r>
              <a:rPr lang="en-US" dirty="0"/>
              <a:t>Rational Choice Theory</a:t>
            </a:r>
          </a:p>
        </p:txBody>
      </p:sp>
    </p:spTree>
    <p:extLst>
      <p:ext uri="{BB962C8B-B14F-4D97-AF65-F5344CB8AC3E}">
        <p14:creationId xmlns:p14="http://schemas.microsoft.com/office/powerpoint/2010/main" val="3895229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E099B-F787-44E9-97B5-6371EF7C64B5}"/>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F083CC4E-3B4A-4361-B629-9509A17FC594}"/>
              </a:ext>
            </a:extLst>
          </p:cNvPr>
          <p:cNvSpPr>
            <a:spLocks noGrp="1"/>
          </p:cNvSpPr>
          <p:nvPr>
            <p:ph idx="1"/>
          </p:nvPr>
        </p:nvSpPr>
        <p:spPr/>
        <p:txBody>
          <a:bodyPr>
            <a:normAutofit lnSpcReduction="10000"/>
          </a:bodyPr>
          <a:lstStyle/>
          <a:p>
            <a:r>
              <a:rPr lang="en-US" dirty="0"/>
              <a:t>The decision to commit a crime is only made after the offender weighs the </a:t>
            </a:r>
            <a:r>
              <a:rPr lang="en-US" b="1" dirty="0"/>
              <a:t>potential benefits </a:t>
            </a:r>
            <a:r>
              <a:rPr lang="en-US" dirty="0"/>
              <a:t>and </a:t>
            </a:r>
            <a:r>
              <a:rPr lang="en-US" b="1" dirty="0"/>
              <a:t>consequences</a:t>
            </a:r>
            <a:r>
              <a:rPr lang="en-US" dirty="0"/>
              <a:t> of their actions. </a:t>
            </a:r>
          </a:p>
          <a:p>
            <a:r>
              <a:rPr lang="en-US" dirty="0"/>
              <a:t>If the benefits of crime are greater than its consequences, then commit the crime.</a:t>
            </a:r>
          </a:p>
          <a:p>
            <a:r>
              <a:rPr lang="en-US" dirty="0"/>
              <a:t>Can we also assume that such common crimes as theft, fraud, and even murder are a function of detailed planning and decision making?</a:t>
            </a:r>
          </a:p>
          <a:p>
            <a:r>
              <a:rPr lang="en-US" dirty="0"/>
              <a:t>Some criminologists would answer that they believe all criminal behavior, no matter how destructive or seemingly irresponsible, is actually a matter of thought and decision making. As a group, they are referred to as </a:t>
            </a:r>
            <a:r>
              <a:rPr lang="en-US" b="1" dirty="0"/>
              <a:t>rational choice theorists</a:t>
            </a:r>
            <a:r>
              <a:rPr lang="en-US" dirty="0"/>
              <a:t>.</a:t>
            </a:r>
          </a:p>
        </p:txBody>
      </p:sp>
    </p:spTree>
    <p:extLst>
      <p:ext uri="{BB962C8B-B14F-4D97-AF65-F5344CB8AC3E}">
        <p14:creationId xmlns:p14="http://schemas.microsoft.com/office/powerpoint/2010/main" val="2116728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FA53C-FC16-4409-9134-944829204E7F}"/>
              </a:ext>
            </a:extLst>
          </p:cNvPr>
          <p:cNvSpPr>
            <a:spLocks noGrp="1"/>
          </p:cNvSpPr>
          <p:nvPr>
            <p:ph type="title"/>
          </p:nvPr>
        </p:nvSpPr>
        <p:spPr/>
        <p:txBody>
          <a:bodyPr>
            <a:normAutofit fontScale="90000"/>
          </a:bodyPr>
          <a:lstStyle/>
          <a:p>
            <a:r>
              <a:rPr lang="en-US" dirty="0"/>
              <a:t>The Development of Rational Choice</a:t>
            </a:r>
          </a:p>
        </p:txBody>
      </p:sp>
      <p:sp>
        <p:nvSpPr>
          <p:cNvPr id="3" name="Content Placeholder 2">
            <a:extLst>
              <a:ext uri="{FF2B5EF4-FFF2-40B4-BE49-F238E27FC236}">
                <a16:creationId xmlns:a16="http://schemas.microsoft.com/office/drawing/2014/main" id="{98925CB5-6936-40F6-9034-D000A468E4DA}"/>
              </a:ext>
            </a:extLst>
          </p:cNvPr>
          <p:cNvSpPr>
            <a:spLocks noGrp="1"/>
          </p:cNvSpPr>
          <p:nvPr>
            <p:ph idx="1"/>
          </p:nvPr>
        </p:nvSpPr>
        <p:spPr/>
        <p:txBody>
          <a:bodyPr>
            <a:normAutofit fontScale="85000" lnSpcReduction="20000"/>
          </a:bodyPr>
          <a:lstStyle/>
          <a:p>
            <a:r>
              <a:rPr lang="en-US" dirty="0"/>
              <a:t>During the early Middle Ages (1200–1400), superstition and fear of satanic possession dominated thinking.</a:t>
            </a:r>
          </a:p>
          <a:p>
            <a:r>
              <a:rPr lang="en-US" dirty="0"/>
              <a:t>It was believed crime was done by people who were evil and sinful.</a:t>
            </a:r>
          </a:p>
          <a:p>
            <a:r>
              <a:rPr lang="en-US" dirty="0"/>
              <a:t>An estimated 100,000 people were prosecuted throughout Europe for witchcraft during 1500-1700.</a:t>
            </a:r>
          </a:p>
          <a:p>
            <a:r>
              <a:rPr lang="en-US" dirty="0"/>
              <a:t>These concepts began to change during the </a:t>
            </a:r>
            <a:r>
              <a:rPr lang="en-US" b="1" dirty="0"/>
              <a:t>Renaissance</a:t>
            </a:r>
            <a:r>
              <a:rPr lang="en-US" dirty="0"/>
              <a:t>.</a:t>
            </a:r>
          </a:p>
          <a:p>
            <a:r>
              <a:rPr lang="en-US" dirty="0"/>
              <a:t>Thomas Hobbes (1588–1678), suggested the existence of a “</a:t>
            </a:r>
            <a:r>
              <a:rPr lang="en-US" b="1" dirty="0"/>
              <a:t>social contract</a:t>
            </a:r>
            <a:r>
              <a:rPr lang="en-US" dirty="0"/>
              <a:t>” between people and the state.</a:t>
            </a:r>
          </a:p>
          <a:p>
            <a:r>
              <a:rPr lang="en-US" b="1" dirty="0"/>
              <a:t>Social Contract: </a:t>
            </a:r>
            <a:r>
              <a:rPr lang="en-US" dirty="0"/>
              <a:t>People naturally pursue their own self-interests but are rational enough to realize that selfishness will produce social chaos, so they agree to give up their own selfish interests as long as everyone else does the same thing. Not all agree to the social contract, and therefore the state became empowered with the right to use force to maintain the contract.</a:t>
            </a:r>
          </a:p>
        </p:txBody>
      </p:sp>
    </p:spTree>
    <p:extLst>
      <p:ext uri="{BB962C8B-B14F-4D97-AF65-F5344CB8AC3E}">
        <p14:creationId xmlns:p14="http://schemas.microsoft.com/office/powerpoint/2010/main" val="4093832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6A6A5-5205-45DD-909F-353FB608514D}"/>
              </a:ext>
            </a:extLst>
          </p:cNvPr>
          <p:cNvSpPr>
            <a:spLocks noGrp="1"/>
          </p:cNvSpPr>
          <p:nvPr>
            <p:ph type="title"/>
          </p:nvPr>
        </p:nvSpPr>
        <p:spPr/>
        <p:txBody>
          <a:bodyPr>
            <a:normAutofit fontScale="90000"/>
          </a:bodyPr>
          <a:lstStyle/>
          <a:p>
            <a:r>
              <a:rPr lang="en-US" dirty="0"/>
              <a:t>The Development of Rational Choice</a:t>
            </a:r>
          </a:p>
        </p:txBody>
      </p:sp>
      <p:sp>
        <p:nvSpPr>
          <p:cNvPr id="3" name="Content Placeholder 2">
            <a:extLst>
              <a:ext uri="{FF2B5EF4-FFF2-40B4-BE49-F238E27FC236}">
                <a16:creationId xmlns:a16="http://schemas.microsoft.com/office/drawing/2014/main" id="{A405E8B3-624D-4AF2-8931-E13BB8208A92}"/>
              </a:ext>
            </a:extLst>
          </p:cNvPr>
          <p:cNvSpPr>
            <a:spLocks noGrp="1"/>
          </p:cNvSpPr>
          <p:nvPr>
            <p:ph idx="1"/>
          </p:nvPr>
        </p:nvSpPr>
        <p:spPr/>
        <p:txBody>
          <a:bodyPr>
            <a:normAutofit lnSpcReduction="10000"/>
          </a:bodyPr>
          <a:lstStyle/>
          <a:p>
            <a:r>
              <a:rPr lang="en-US" dirty="0"/>
              <a:t>During the 18</a:t>
            </a:r>
            <a:r>
              <a:rPr lang="en-US" baseline="30000" dirty="0"/>
              <a:t>th</a:t>
            </a:r>
            <a:r>
              <a:rPr lang="en-US" dirty="0"/>
              <a:t> century, Jeremy Bentham embraced the view that people had a rational thought process behind crime.</a:t>
            </a:r>
          </a:p>
          <a:p>
            <a:r>
              <a:rPr lang="en-US" dirty="0"/>
              <a:t>People choose to act after weighing </a:t>
            </a:r>
            <a:r>
              <a:rPr lang="en-US" b="1" dirty="0"/>
              <a:t>costs</a:t>
            </a:r>
            <a:r>
              <a:rPr lang="en-US" dirty="0"/>
              <a:t> and </a:t>
            </a:r>
            <a:r>
              <a:rPr lang="en-US" b="1" dirty="0"/>
              <a:t>benefits.</a:t>
            </a:r>
          </a:p>
          <a:p>
            <a:r>
              <a:rPr lang="en-US" dirty="0"/>
              <a:t>If the punishment (the cost) exceeded the benefits, the person would not commit crime. </a:t>
            </a:r>
          </a:p>
          <a:p>
            <a:r>
              <a:rPr lang="en-US" dirty="0"/>
              <a:t>Punishment has four objectives:</a:t>
            </a:r>
          </a:p>
          <a:p>
            <a:pPr marL="914400" lvl="1" indent="-457200">
              <a:buFont typeface="+mj-lt"/>
              <a:buAutoNum type="arabicPeriod"/>
            </a:pPr>
            <a:r>
              <a:rPr lang="en-US" dirty="0"/>
              <a:t>To prevent all criminal offenses</a:t>
            </a:r>
          </a:p>
          <a:p>
            <a:pPr marL="914400" lvl="1" indent="-457200">
              <a:buFont typeface="+mj-lt"/>
              <a:buAutoNum type="arabicPeriod"/>
            </a:pPr>
            <a:r>
              <a:rPr lang="en-US" dirty="0"/>
              <a:t>When it cannot prevent a crime, to convince the offender to commit a less serious crime</a:t>
            </a:r>
          </a:p>
          <a:p>
            <a:pPr marL="914400" lvl="1" indent="-457200">
              <a:buFont typeface="+mj-lt"/>
              <a:buAutoNum type="arabicPeriod"/>
            </a:pPr>
            <a:r>
              <a:rPr lang="en-US" dirty="0"/>
              <a:t>To ensure that a criminal uses no more force than is necessary</a:t>
            </a:r>
          </a:p>
          <a:p>
            <a:pPr marL="914400" lvl="1" indent="-457200">
              <a:buFont typeface="+mj-lt"/>
              <a:buAutoNum type="arabicPeriod"/>
            </a:pPr>
            <a:r>
              <a:rPr lang="en-US" dirty="0"/>
              <a:t>To prevent crime as cheaply as possible</a:t>
            </a:r>
          </a:p>
        </p:txBody>
      </p:sp>
    </p:spTree>
    <p:extLst>
      <p:ext uri="{BB962C8B-B14F-4D97-AF65-F5344CB8AC3E}">
        <p14:creationId xmlns:p14="http://schemas.microsoft.com/office/powerpoint/2010/main" val="3204138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343B7-2543-44F5-B12A-88281064CDCB}"/>
              </a:ext>
            </a:extLst>
          </p:cNvPr>
          <p:cNvSpPr>
            <a:spLocks noGrp="1"/>
          </p:cNvSpPr>
          <p:nvPr>
            <p:ph type="title"/>
          </p:nvPr>
        </p:nvSpPr>
        <p:spPr/>
        <p:txBody>
          <a:bodyPr>
            <a:normAutofit fontScale="90000"/>
          </a:bodyPr>
          <a:lstStyle/>
          <a:p>
            <a:r>
              <a:rPr lang="en-US" dirty="0"/>
              <a:t>The Development of Rational Choice</a:t>
            </a:r>
          </a:p>
        </p:txBody>
      </p:sp>
      <p:sp>
        <p:nvSpPr>
          <p:cNvPr id="3" name="Content Placeholder 2">
            <a:extLst>
              <a:ext uri="{FF2B5EF4-FFF2-40B4-BE49-F238E27FC236}">
                <a16:creationId xmlns:a16="http://schemas.microsoft.com/office/drawing/2014/main" id="{7C943FDF-1828-4C3C-8B09-658AB4DB1EED}"/>
              </a:ext>
            </a:extLst>
          </p:cNvPr>
          <p:cNvSpPr>
            <a:spLocks noGrp="1"/>
          </p:cNvSpPr>
          <p:nvPr>
            <p:ph idx="1"/>
          </p:nvPr>
        </p:nvSpPr>
        <p:spPr/>
        <p:txBody>
          <a:bodyPr>
            <a:normAutofit fontScale="70000" lnSpcReduction="20000"/>
          </a:bodyPr>
          <a:lstStyle/>
          <a:p>
            <a:r>
              <a:rPr lang="en-US" dirty="0"/>
              <a:t>Italian social philosopher </a:t>
            </a:r>
            <a:r>
              <a:rPr lang="en-US" b="1" dirty="0"/>
              <a:t>Cesare Beccaria </a:t>
            </a:r>
            <a:r>
              <a:rPr lang="en-US" dirty="0"/>
              <a:t>believed people are egotistical and self-centered. Therefore they must be put in line by the fear of punishment.</a:t>
            </a:r>
          </a:p>
          <a:p>
            <a:r>
              <a:rPr lang="en-US" dirty="0"/>
              <a:t>Beccaria also believed that punishment must be proportional to the seriousness of crime.</a:t>
            </a:r>
          </a:p>
          <a:p>
            <a:r>
              <a:rPr lang="en-US" b="1" dirty="0"/>
              <a:t>Marginal Deterrence:</a:t>
            </a:r>
            <a:r>
              <a:rPr lang="en-US" dirty="0"/>
              <a:t> If petty offenses were subject to the same punishment as more serious crimes, offenders would choose the more serious crime because the resulting punishment would be about the same.</a:t>
            </a:r>
          </a:p>
          <a:p>
            <a:r>
              <a:rPr lang="en-US" dirty="0"/>
              <a:t>Beccaria also suggested that the extremely harsh punishments of the day and routine use of torture were inappropriate and excessive.</a:t>
            </a:r>
          </a:p>
          <a:p>
            <a:r>
              <a:rPr lang="en-US" dirty="0"/>
              <a:t>The writings of Beccaria and his followers form the core of what today is referred to as </a:t>
            </a:r>
            <a:r>
              <a:rPr lang="en-US" b="1" dirty="0"/>
              <a:t>classical criminology</a:t>
            </a:r>
            <a:r>
              <a:rPr lang="en-US" dirty="0"/>
              <a:t>. </a:t>
            </a:r>
          </a:p>
          <a:p>
            <a:r>
              <a:rPr lang="en-US" dirty="0"/>
              <a:t>Summary of Classical Criminology:</a:t>
            </a:r>
          </a:p>
          <a:p>
            <a:pPr lvl="1"/>
            <a:r>
              <a:rPr lang="en-US" dirty="0"/>
              <a:t>People have </a:t>
            </a:r>
            <a:r>
              <a:rPr lang="en-US" b="1" dirty="0"/>
              <a:t>free will</a:t>
            </a:r>
            <a:r>
              <a:rPr lang="en-US" dirty="0"/>
              <a:t> to choose criminal or lawful solutions to meet their needs.</a:t>
            </a:r>
          </a:p>
          <a:p>
            <a:pPr lvl="1"/>
            <a:r>
              <a:rPr lang="en-US" dirty="0"/>
              <a:t>Criminal solutions can be very attractive because for little effort they hold the promise of a huge payoff.</a:t>
            </a:r>
          </a:p>
          <a:p>
            <a:pPr lvl="1"/>
            <a:r>
              <a:rPr lang="en-US" dirty="0"/>
              <a:t>“Punishment must fit the crime.”</a:t>
            </a:r>
          </a:p>
        </p:txBody>
      </p:sp>
    </p:spTree>
    <p:extLst>
      <p:ext uri="{BB962C8B-B14F-4D97-AF65-F5344CB8AC3E}">
        <p14:creationId xmlns:p14="http://schemas.microsoft.com/office/powerpoint/2010/main" val="3453895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8EE35-CFC9-4651-B6AA-C597984FBDE4}"/>
              </a:ext>
            </a:extLst>
          </p:cNvPr>
          <p:cNvSpPr>
            <a:spLocks noGrp="1"/>
          </p:cNvSpPr>
          <p:nvPr>
            <p:ph type="title"/>
          </p:nvPr>
        </p:nvSpPr>
        <p:spPr/>
        <p:txBody>
          <a:bodyPr>
            <a:normAutofit fontScale="90000"/>
          </a:bodyPr>
          <a:lstStyle/>
          <a:p>
            <a:r>
              <a:rPr lang="en-US" dirty="0"/>
              <a:t>The Development of Rational Choice</a:t>
            </a:r>
          </a:p>
        </p:txBody>
      </p:sp>
      <p:sp>
        <p:nvSpPr>
          <p:cNvPr id="3" name="Content Placeholder 2">
            <a:extLst>
              <a:ext uri="{FF2B5EF4-FFF2-40B4-BE49-F238E27FC236}">
                <a16:creationId xmlns:a16="http://schemas.microsoft.com/office/drawing/2014/main" id="{2D8F84A1-F540-4669-B88C-4E740F23CC75}"/>
              </a:ext>
            </a:extLst>
          </p:cNvPr>
          <p:cNvSpPr>
            <a:spLocks noGrp="1"/>
          </p:cNvSpPr>
          <p:nvPr>
            <p:ph idx="1"/>
          </p:nvPr>
        </p:nvSpPr>
        <p:spPr/>
        <p:txBody>
          <a:bodyPr>
            <a:normAutofit fontScale="92500" lnSpcReduction="20000"/>
          </a:bodyPr>
          <a:lstStyle/>
          <a:p>
            <a:r>
              <a:rPr lang="en-US" dirty="0"/>
              <a:t>By the middle of the 20th century, the classical perspective was neglected by mainstream criminologists. Criminologists began to focus on internal and external factors—poverty, IQ, education, home life—which were believed to be the true causes of criminality.</a:t>
            </a:r>
          </a:p>
          <a:p>
            <a:r>
              <a:rPr lang="en-US" dirty="0"/>
              <a:t>Beginning in the mid-1970s, there was renewed interest in the classical approach to crime. Criminologists deduced that people rationally committed crimes and funds should not be wasted on rehabilitation programs.</a:t>
            </a:r>
          </a:p>
          <a:p>
            <a:r>
              <a:rPr lang="en-US" dirty="0"/>
              <a:t>In contrast, this contemporary version views the decision to commit crime as being shaped by human emotions and thought processes. </a:t>
            </a:r>
          </a:p>
          <a:p>
            <a:r>
              <a:rPr lang="en-US" dirty="0"/>
              <a:t>It recognizes that other influences have an impact on criminal decision making, including social relationships, individual traits and capabilities, and environmental characteristics. </a:t>
            </a:r>
          </a:p>
        </p:txBody>
      </p:sp>
    </p:spTree>
    <p:extLst>
      <p:ext uri="{BB962C8B-B14F-4D97-AF65-F5344CB8AC3E}">
        <p14:creationId xmlns:p14="http://schemas.microsoft.com/office/powerpoint/2010/main" val="141379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B5F25-1F17-408B-8976-F02E32384FF5}"/>
              </a:ext>
            </a:extLst>
          </p:cNvPr>
          <p:cNvSpPr>
            <a:spLocks noGrp="1"/>
          </p:cNvSpPr>
          <p:nvPr>
            <p:ph type="title"/>
          </p:nvPr>
        </p:nvSpPr>
        <p:spPr/>
        <p:txBody>
          <a:bodyPr/>
          <a:lstStyle/>
          <a:p>
            <a:r>
              <a:rPr lang="en-US" dirty="0"/>
              <a:t>Concepts of Rational Choice</a:t>
            </a:r>
          </a:p>
        </p:txBody>
      </p:sp>
      <p:sp>
        <p:nvSpPr>
          <p:cNvPr id="3" name="Content Placeholder 2">
            <a:extLst>
              <a:ext uri="{FF2B5EF4-FFF2-40B4-BE49-F238E27FC236}">
                <a16:creationId xmlns:a16="http://schemas.microsoft.com/office/drawing/2014/main" id="{415CA891-2D70-4671-B7F1-67957FC51448}"/>
              </a:ext>
            </a:extLst>
          </p:cNvPr>
          <p:cNvSpPr>
            <a:spLocks noGrp="1"/>
          </p:cNvSpPr>
          <p:nvPr>
            <p:ph idx="1"/>
          </p:nvPr>
        </p:nvSpPr>
        <p:spPr/>
        <p:txBody>
          <a:bodyPr/>
          <a:lstStyle/>
          <a:p>
            <a:r>
              <a:rPr lang="en-US" dirty="0"/>
              <a:t>According to the contemporary rational choice approach, crime occurs when an offender decides to risk breaking the law after considering both </a:t>
            </a:r>
            <a:r>
              <a:rPr lang="en-US" b="1" dirty="0"/>
              <a:t>personal factors </a:t>
            </a:r>
            <a:r>
              <a:rPr lang="en-US" dirty="0"/>
              <a:t>and </a:t>
            </a:r>
            <a:r>
              <a:rPr lang="en-US" b="1" dirty="0"/>
              <a:t>situational factors.</a:t>
            </a:r>
          </a:p>
          <a:p>
            <a:r>
              <a:rPr lang="en-US" b="1" dirty="0"/>
              <a:t>Why Crime?</a:t>
            </a:r>
          </a:p>
          <a:p>
            <a:pPr lvl="1"/>
            <a:r>
              <a:rPr lang="en-US" dirty="0"/>
              <a:t>Criminal lifestyle is attractive e.g. teenagers who party</a:t>
            </a:r>
          </a:p>
          <a:p>
            <a:pPr lvl="1"/>
            <a:r>
              <a:rPr lang="en-US" dirty="0"/>
              <a:t>Sense of control or mastery e.g. selling drugs to buy stylish outfits</a:t>
            </a:r>
          </a:p>
          <a:p>
            <a:pPr lvl="1"/>
            <a:r>
              <a:rPr lang="en-US" dirty="0"/>
              <a:t>Some people feel alive and competent</a:t>
            </a:r>
          </a:p>
          <a:p>
            <a:pPr lvl="1"/>
            <a:r>
              <a:rPr lang="en-US" dirty="0"/>
              <a:t>However, as people mature, their thinking extends farther into the future, and risky behavior is a threat to long-range plans.</a:t>
            </a:r>
          </a:p>
        </p:txBody>
      </p:sp>
    </p:spTree>
    <p:extLst>
      <p:ext uri="{BB962C8B-B14F-4D97-AF65-F5344CB8AC3E}">
        <p14:creationId xmlns:p14="http://schemas.microsoft.com/office/powerpoint/2010/main" val="627141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59813-7B82-4D17-9E86-3DB962D6B0C6}"/>
              </a:ext>
            </a:extLst>
          </p:cNvPr>
          <p:cNvSpPr>
            <a:spLocks noGrp="1"/>
          </p:cNvSpPr>
          <p:nvPr>
            <p:ph type="title"/>
          </p:nvPr>
        </p:nvSpPr>
        <p:spPr/>
        <p:txBody>
          <a:bodyPr/>
          <a:lstStyle/>
          <a:p>
            <a:r>
              <a:rPr lang="en-US" dirty="0"/>
              <a:t>Concepts of Rational Choice</a:t>
            </a:r>
          </a:p>
        </p:txBody>
      </p:sp>
      <p:sp>
        <p:nvSpPr>
          <p:cNvPr id="3" name="Content Placeholder 2">
            <a:extLst>
              <a:ext uri="{FF2B5EF4-FFF2-40B4-BE49-F238E27FC236}">
                <a16:creationId xmlns:a16="http://schemas.microsoft.com/office/drawing/2014/main" id="{D52F0CC6-DACB-4DDE-AD19-DE7513ADC59C}"/>
              </a:ext>
            </a:extLst>
          </p:cNvPr>
          <p:cNvSpPr>
            <a:spLocks noGrp="1"/>
          </p:cNvSpPr>
          <p:nvPr>
            <p:ph idx="1"/>
          </p:nvPr>
        </p:nvSpPr>
        <p:spPr/>
        <p:txBody>
          <a:bodyPr>
            <a:normAutofit fontScale="85000" lnSpcReduction="10000"/>
          </a:bodyPr>
          <a:lstStyle/>
          <a:p>
            <a:r>
              <a:rPr lang="en-US" b="1" dirty="0"/>
              <a:t>Choosing Crime</a:t>
            </a:r>
          </a:p>
          <a:p>
            <a:pPr lvl="1"/>
            <a:r>
              <a:rPr lang="en-US" dirty="0"/>
              <a:t>Reasoning criminals evaluate the risk before committing a crime</a:t>
            </a:r>
          </a:p>
          <a:p>
            <a:pPr lvl="1"/>
            <a:r>
              <a:rPr lang="en-US" dirty="0"/>
              <a:t>If the rewards are great, the perceived risk small, and the excitement high, the likelihood of committing additional crimes increases.</a:t>
            </a:r>
          </a:p>
          <a:p>
            <a:pPr lvl="1"/>
            <a:r>
              <a:rPr lang="en-US" dirty="0"/>
              <a:t>Criminals are people who share the same ambitions as conventional citizens but have decided to cut corners and use illegal means to achieve their goals.</a:t>
            </a:r>
          </a:p>
          <a:p>
            <a:r>
              <a:rPr lang="en-US" b="1" dirty="0"/>
              <a:t>Offense and Offender</a:t>
            </a:r>
          </a:p>
          <a:p>
            <a:pPr lvl="1"/>
            <a:r>
              <a:rPr lang="en-US" dirty="0"/>
              <a:t>Rational choice theorists view crime as both offense-specific and offender-specific.</a:t>
            </a:r>
          </a:p>
          <a:p>
            <a:pPr lvl="1"/>
            <a:r>
              <a:rPr lang="en-US" b="1" dirty="0"/>
              <a:t>Offense-specific</a:t>
            </a:r>
            <a:r>
              <a:rPr lang="en-US" dirty="0"/>
              <a:t> means that offenders will react selectively to the characteristics of an individual criminal act e.g. area, get away, target yield, etc.</a:t>
            </a:r>
          </a:p>
          <a:p>
            <a:pPr lvl="1"/>
            <a:r>
              <a:rPr lang="en-US" b="1" dirty="0"/>
              <a:t>Offender-specific</a:t>
            </a:r>
            <a:r>
              <a:rPr lang="en-US" dirty="0"/>
              <a:t> means that criminals must decide whether they have the prerequisites to commit a successful criminal act e.g. skills, resources, physical ability, etc.</a:t>
            </a:r>
          </a:p>
          <a:p>
            <a:pPr lvl="1"/>
            <a:r>
              <a:rPr lang="en-US" dirty="0"/>
              <a:t>Note the distinction made here between crime and criminality. Crime is an event; criminality is a personal trait.</a:t>
            </a:r>
            <a:endParaRPr lang="en-US" b="1" dirty="0"/>
          </a:p>
        </p:txBody>
      </p:sp>
    </p:spTree>
    <p:extLst>
      <p:ext uri="{BB962C8B-B14F-4D97-AF65-F5344CB8AC3E}">
        <p14:creationId xmlns:p14="http://schemas.microsoft.com/office/powerpoint/2010/main" val="331565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AB408-31CB-46C0-AFA4-452FCB50E80C}"/>
              </a:ext>
            </a:extLst>
          </p:cNvPr>
          <p:cNvSpPr>
            <a:spLocks noGrp="1"/>
          </p:cNvSpPr>
          <p:nvPr>
            <p:ph type="title"/>
          </p:nvPr>
        </p:nvSpPr>
        <p:spPr/>
        <p:txBody>
          <a:bodyPr/>
          <a:lstStyle/>
          <a:p>
            <a:r>
              <a:rPr lang="en-US" dirty="0"/>
              <a:t>Concepts of Rational Choice</a:t>
            </a:r>
          </a:p>
        </p:txBody>
      </p:sp>
      <p:sp>
        <p:nvSpPr>
          <p:cNvPr id="3" name="Content Placeholder 2">
            <a:extLst>
              <a:ext uri="{FF2B5EF4-FFF2-40B4-BE49-F238E27FC236}">
                <a16:creationId xmlns:a16="http://schemas.microsoft.com/office/drawing/2014/main" id="{826095D6-F268-44BF-87A7-D9A1FD5F15D3}"/>
              </a:ext>
            </a:extLst>
          </p:cNvPr>
          <p:cNvSpPr>
            <a:spLocks noGrp="1"/>
          </p:cNvSpPr>
          <p:nvPr>
            <p:ph idx="1"/>
          </p:nvPr>
        </p:nvSpPr>
        <p:spPr/>
        <p:txBody>
          <a:bodyPr/>
          <a:lstStyle/>
          <a:p>
            <a:r>
              <a:rPr lang="en-US" b="1" dirty="0"/>
              <a:t>Structuring Criminality</a:t>
            </a:r>
          </a:p>
          <a:p>
            <a:pPr lvl="1"/>
            <a:r>
              <a:rPr lang="en-US" dirty="0"/>
              <a:t>A number of personal factors condition people to choose crime such as </a:t>
            </a:r>
            <a:r>
              <a:rPr lang="en-US" b="1" dirty="0"/>
              <a:t>economic opportunity</a:t>
            </a:r>
            <a:r>
              <a:rPr lang="en-US" dirty="0"/>
              <a:t>, </a:t>
            </a:r>
            <a:r>
              <a:rPr lang="en-US" b="1" dirty="0"/>
              <a:t>learning and experience, and knowledge of criminal techniques</a:t>
            </a:r>
            <a:r>
              <a:rPr lang="en-US" dirty="0"/>
              <a:t>. </a:t>
            </a:r>
          </a:p>
          <a:p>
            <a:r>
              <a:rPr lang="en-US" b="1" dirty="0"/>
              <a:t>Structuring Crime</a:t>
            </a:r>
          </a:p>
          <a:p>
            <a:pPr lvl="1"/>
            <a:r>
              <a:rPr lang="en-US" dirty="0"/>
              <a:t>Criminal decision making is not only based on an assessment of personal needs and capabilities, but also on a rational assessment of the criminal event.</a:t>
            </a:r>
          </a:p>
          <a:p>
            <a:pPr lvl="1"/>
            <a:r>
              <a:rPr lang="en-US" dirty="0"/>
              <a:t>Decisions must be made about the type of crime, the time, place, and target.</a:t>
            </a:r>
          </a:p>
          <a:p>
            <a:endParaRPr lang="en-US" dirty="0"/>
          </a:p>
        </p:txBody>
      </p:sp>
    </p:spTree>
    <p:extLst>
      <p:ext uri="{BB962C8B-B14F-4D97-AF65-F5344CB8AC3E}">
        <p14:creationId xmlns:p14="http://schemas.microsoft.com/office/powerpoint/2010/main" val="838543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AFB9D-E7E6-4A70-860C-3DDC98CF9549}"/>
              </a:ext>
            </a:extLst>
          </p:cNvPr>
          <p:cNvSpPr>
            <a:spLocks noGrp="1"/>
          </p:cNvSpPr>
          <p:nvPr>
            <p:ph type="title"/>
          </p:nvPr>
        </p:nvSpPr>
        <p:spPr/>
        <p:txBody>
          <a:bodyPr/>
          <a:lstStyle/>
          <a:p>
            <a:r>
              <a:rPr lang="en-US" dirty="0"/>
              <a:t>Is Crime Rational?</a:t>
            </a:r>
          </a:p>
        </p:txBody>
      </p:sp>
      <p:sp>
        <p:nvSpPr>
          <p:cNvPr id="3" name="Content Placeholder 2">
            <a:extLst>
              <a:ext uri="{FF2B5EF4-FFF2-40B4-BE49-F238E27FC236}">
                <a16:creationId xmlns:a16="http://schemas.microsoft.com/office/drawing/2014/main" id="{A2C32ED1-B462-48D1-A062-E1B5DCAA101D}"/>
              </a:ext>
            </a:extLst>
          </p:cNvPr>
          <p:cNvSpPr>
            <a:spLocks noGrp="1"/>
          </p:cNvSpPr>
          <p:nvPr>
            <p:ph idx="1"/>
          </p:nvPr>
        </p:nvSpPr>
        <p:spPr/>
        <p:txBody>
          <a:bodyPr>
            <a:normAutofit fontScale="77500" lnSpcReduction="20000"/>
          </a:bodyPr>
          <a:lstStyle/>
          <a:p>
            <a:r>
              <a:rPr lang="en-US" b="1" dirty="0"/>
              <a:t>Is Theft Rational?</a:t>
            </a:r>
          </a:p>
          <a:p>
            <a:pPr lvl="1"/>
            <a:r>
              <a:rPr lang="en-US" dirty="0"/>
              <a:t>Boosters – professional shoplifters or car boosters</a:t>
            </a:r>
          </a:p>
          <a:p>
            <a:pPr lvl="1"/>
            <a:r>
              <a:rPr lang="en-US" dirty="0"/>
              <a:t>Burglars choose their target (permeable neighborhoods, cash businesses) and plan their moves.</a:t>
            </a:r>
          </a:p>
          <a:p>
            <a:r>
              <a:rPr lang="en-US" b="1" dirty="0"/>
              <a:t>Is Drug Use Rational?</a:t>
            </a:r>
          </a:p>
          <a:p>
            <a:pPr lvl="1"/>
            <a:r>
              <a:rPr lang="en-US" dirty="0"/>
              <a:t>Research does in fact show that from its onset drug use is controlled by rational decision making. </a:t>
            </a:r>
          </a:p>
          <a:p>
            <a:pPr lvl="1"/>
            <a:r>
              <a:rPr lang="en-US" dirty="0"/>
              <a:t>Users report that they begin taking drugs when they believe that the benefits of substance abuse outweigh its costs.</a:t>
            </a:r>
          </a:p>
          <a:p>
            <a:pPr lvl="1"/>
            <a:r>
              <a:rPr lang="en-US" dirty="0"/>
              <a:t>Drug dealers also act rationally; it is a business for them. </a:t>
            </a:r>
          </a:p>
          <a:p>
            <a:r>
              <a:rPr lang="en-US" b="1" dirty="0"/>
              <a:t>Is Violence Rational?</a:t>
            </a:r>
          </a:p>
          <a:p>
            <a:pPr lvl="1"/>
            <a:r>
              <a:rPr lang="en-US" dirty="0"/>
              <a:t>There are a number of indicators that suggest violence has rational elements.</a:t>
            </a:r>
          </a:p>
          <a:p>
            <a:pPr lvl="1"/>
            <a:r>
              <a:rPr lang="en-US" dirty="0"/>
              <a:t>Cultural, such as maintaining one’s status and honor.</a:t>
            </a:r>
          </a:p>
          <a:p>
            <a:pPr lvl="1"/>
            <a:r>
              <a:rPr lang="en-US" dirty="0"/>
              <a:t> Visceral, such as excitement.</a:t>
            </a:r>
          </a:p>
          <a:p>
            <a:pPr lvl="1"/>
            <a:r>
              <a:rPr lang="en-US" dirty="0"/>
              <a:t>Meting out Informal justice.</a:t>
            </a:r>
          </a:p>
          <a:p>
            <a:pPr lvl="1"/>
            <a:r>
              <a:rPr lang="en-US" dirty="0"/>
              <a:t>Control, Retribution, Deterrence, Reputation</a:t>
            </a:r>
          </a:p>
        </p:txBody>
      </p:sp>
    </p:spTree>
    <p:extLst>
      <p:ext uri="{BB962C8B-B14F-4D97-AF65-F5344CB8AC3E}">
        <p14:creationId xmlns:p14="http://schemas.microsoft.com/office/powerpoint/2010/main" val="3021375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8C53B-C926-4C03-8298-9B877C8C2539}"/>
              </a:ext>
            </a:extLst>
          </p:cNvPr>
          <p:cNvSpPr>
            <a:spLocks noGrp="1"/>
          </p:cNvSpPr>
          <p:nvPr>
            <p:ph type="title"/>
          </p:nvPr>
        </p:nvSpPr>
        <p:spPr/>
        <p:txBody>
          <a:bodyPr/>
          <a:lstStyle/>
          <a:p>
            <a:r>
              <a:rPr lang="en-US" dirty="0"/>
              <a:t>Eliminating Crime</a:t>
            </a:r>
          </a:p>
        </p:txBody>
      </p:sp>
      <p:sp>
        <p:nvSpPr>
          <p:cNvPr id="3" name="Content Placeholder 2">
            <a:extLst>
              <a:ext uri="{FF2B5EF4-FFF2-40B4-BE49-F238E27FC236}">
                <a16:creationId xmlns:a16="http://schemas.microsoft.com/office/drawing/2014/main" id="{31DE9588-3542-4BF2-8174-1C6C530F715D}"/>
              </a:ext>
            </a:extLst>
          </p:cNvPr>
          <p:cNvSpPr>
            <a:spLocks noGrp="1"/>
          </p:cNvSpPr>
          <p:nvPr>
            <p:ph idx="1"/>
          </p:nvPr>
        </p:nvSpPr>
        <p:spPr/>
        <p:txBody>
          <a:bodyPr>
            <a:normAutofit fontScale="85000" lnSpcReduction="20000"/>
          </a:bodyPr>
          <a:lstStyle/>
          <a:p>
            <a:pPr marL="514350" indent="-514350">
              <a:buFont typeface="+mj-lt"/>
              <a:buAutoNum type="arabicPeriod"/>
            </a:pPr>
            <a:r>
              <a:rPr lang="en-US" b="1" dirty="0"/>
              <a:t>Situational Crime Prevention: </a:t>
            </a:r>
          </a:p>
          <a:p>
            <a:pPr lvl="1"/>
            <a:r>
              <a:rPr lang="en-US" dirty="0"/>
              <a:t>Crime prevention can be achieved by reducing the opportunities people have to commit particular crimes.</a:t>
            </a:r>
          </a:p>
          <a:p>
            <a:pPr lvl="1"/>
            <a:r>
              <a:rPr lang="en-US" dirty="0"/>
              <a:t>Criminal acts will be avoided if:</a:t>
            </a:r>
          </a:p>
          <a:p>
            <a:pPr lvl="2"/>
            <a:r>
              <a:rPr lang="en-US" dirty="0"/>
              <a:t>potential targets are guarded securely</a:t>
            </a:r>
          </a:p>
          <a:p>
            <a:pPr lvl="2"/>
            <a:r>
              <a:rPr lang="en-US" dirty="0"/>
              <a:t>the means to commit crime are controlled</a:t>
            </a:r>
          </a:p>
          <a:p>
            <a:pPr lvl="2"/>
            <a:r>
              <a:rPr lang="en-US" dirty="0"/>
              <a:t>potential offenders are carefully monitored.</a:t>
            </a:r>
          </a:p>
          <a:p>
            <a:pPr marL="514350" indent="-514350">
              <a:buFont typeface="+mj-lt"/>
              <a:buAutoNum type="arabicPeriod"/>
            </a:pPr>
            <a:r>
              <a:rPr lang="en-US" b="1" dirty="0"/>
              <a:t>General Deterrence Theory:</a:t>
            </a:r>
          </a:p>
          <a:p>
            <a:pPr lvl="1"/>
            <a:r>
              <a:rPr lang="en-US" dirty="0"/>
              <a:t> Crime rates are influenced and controlled by the threat and/or application of criminal punishment. If people fear being apprehended and punished, they will not risk breaking the law. </a:t>
            </a:r>
          </a:p>
          <a:p>
            <a:pPr lvl="1"/>
            <a:r>
              <a:rPr lang="en-US" dirty="0"/>
              <a:t>Not only does the actual chance of punishment influence criminality, so too does the </a:t>
            </a:r>
            <a:r>
              <a:rPr lang="en-US" i="1" dirty="0"/>
              <a:t>perception of punishment</a:t>
            </a:r>
            <a:r>
              <a:rPr lang="en-US" dirty="0"/>
              <a:t>.  </a:t>
            </a:r>
          </a:p>
          <a:p>
            <a:pPr lvl="1"/>
            <a:r>
              <a:rPr lang="en-US" dirty="0"/>
              <a:t>The faster punishment is applied and the more closely it is linked to the crime, the more likely it will serve as a deterrent.</a:t>
            </a:r>
          </a:p>
        </p:txBody>
      </p:sp>
    </p:spTree>
    <p:extLst>
      <p:ext uri="{BB962C8B-B14F-4D97-AF65-F5344CB8AC3E}">
        <p14:creationId xmlns:p14="http://schemas.microsoft.com/office/powerpoint/2010/main" val="49959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E0F04-7FC9-41A2-84CE-03AB50EDA492}"/>
              </a:ext>
            </a:extLst>
          </p:cNvPr>
          <p:cNvSpPr>
            <a:spLocks noGrp="1"/>
          </p:cNvSpPr>
          <p:nvPr>
            <p:ph type="title"/>
          </p:nvPr>
        </p:nvSpPr>
        <p:spPr/>
        <p:txBody>
          <a:bodyPr/>
          <a:lstStyle/>
          <a:p>
            <a:r>
              <a:rPr lang="en-US" dirty="0"/>
              <a:t>Eliminating Crime</a:t>
            </a:r>
          </a:p>
        </p:txBody>
      </p:sp>
      <p:sp>
        <p:nvSpPr>
          <p:cNvPr id="3" name="Content Placeholder 2">
            <a:extLst>
              <a:ext uri="{FF2B5EF4-FFF2-40B4-BE49-F238E27FC236}">
                <a16:creationId xmlns:a16="http://schemas.microsoft.com/office/drawing/2014/main" id="{E2570F54-FC5A-41D2-82E2-BB11A318F5BA}"/>
              </a:ext>
            </a:extLst>
          </p:cNvPr>
          <p:cNvSpPr>
            <a:spLocks noGrp="1"/>
          </p:cNvSpPr>
          <p:nvPr>
            <p:ph idx="1"/>
          </p:nvPr>
        </p:nvSpPr>
        <p:spPr/>
        <p:txBody>
          <a:bodyPr>
            <a:normAutofit fontScale="92500" lnSpcReduction="20000"/>
          </a:bodyPr>
          <a:lstStyle/>
          <a:p>
            <a:pPr marL="514350" indent="-514350">
              <a:buFont typeface="+mj-lt"/>
              <a:buAutoNum type="arabicPeriod" startAt="3"/>
            </a:pPr>
            <a:r>
              <a:rPr lang="en-US" b="1" dirty="0"/>
              <a:t>Specific Deterrence Theory</a:t>
            </a:r>
          </a:p>
          <a:p>
            <a:pPr lvl="1"/>
            <a:r>
              <a:rPr lang="en-US" dirty="0"/>
              <a:t>Theory states that after experiencing criminal sanctions that are swift, sure, and powerful, known criminals will never dare repeat their criminal acts.</a:t>
            </a:r>
          </a:p>
          <a:p>
            <a:pPr lvl="1"/>
            <a:r>
              <a:rPr lang="en-US" dirty="0"/>
              <a:t>While general deterrence relies on the perception of future punishments, specific deterrence relies on its application.</a:t>
            </a:r>
          </a:p>
          <a:p>
            <a:pPr lvl="1"/>
            <a:r>
              <a:rPr lang="en-US" dirty="0"/>
              <a:t>According to the theory of specific deterrence, the harsher the punishment, the less likely the chances of recidivism.</a:t>
            </a:r>
          </a:p>
          <a:p>
            <a:pPr marL="514350" indent="-514350">
              <a:buFont typeface="+mj-lt"/>
              <a:buAutoNum type="arabicPeriod" startAt="3"/>
            </a:pPr>
            <a:r>
              <a:rPr lang="en-US" b="1" dirty="0"/>
              <a:t>Incapacitation</a:t>
            </a:r>
          </a:p>
          <a:p>
            <a:pPr lvl="1"/>
            <a:r>
              <a:rPr lang="en-US" dirty="0"/>
              <a:t>If more criminals are sent to prison, the crime rate should go down – the criminals should be </a:t>
            </a:r>
            <a:r>
              <a:rPr lang="en-US" b="1" dirty="0"/>
              <a:t>incapacitated</a:t>
            </a:r>
            <a:r>
              <a:rPr lang="en-US" dirty="0"/>
              <a:t>.</a:t>
            </a:r>
          </a:p>
          <a:p>
            <a:pPr lvl="1"/>
            <a:r>
              <a:rPr lang="en-US" dirty="0"/>
              <a:t>Does it work? One in every 100 adults is behind bars in USA. The crime rate has gone down.</a:t>
            </a:r>
          </a:p>
          <a:p>
            <a:pPr lvl="1"/>
            <a:r>
              <a:rPr lang="en-US" dirty="0"/>
              <a:t>However, incapacitation leads to hardened criminals and burden on justice system financially.</a:t>
            </a:r>
          </a:p>
          <a:p>
            <a:endParaRPr lang="en-US" dirty="0"/>
          </a:p>
        </p:txBody>
      </p:sp>
    </p:spTree>
    <p:extLst>
      <p:ext uri="{BB962C8B-B14F-4D97-AF65-F5344CB8AC3E}">
        <p14:creationId xmlns:p14="http://schemas.microsoft.com/office/powerpoint/2010/main" val="3379307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CDB41-C220-476F-9CAE-78C8AB304145}"/>
              </a:ext>
            </a:extLst>
          </p:cNvPr>
          <p:cNvSpPr>
            <a:spLocks noGrp="1"/>
          </p:cNvSpPr>
          <p:nvPr>
            <p:ph type="title"/>
          </p:nvPr>
        </p:nvSpPr>
        <p:spPr/>
        <p:txBody>
          <a:bodyPr/>
          <a:lstStyle/>
          <a:p>
            <a:r>
              <a:rPr lang="en-US" dirty="0"/>
              <a:t>Eliminating Crime - Summary</a:t>
            </a:r>
          </a:p>
        </p:txBody>
      </p:sp>
      <p:pic>
        <p:nvPicPr>
          <p:cNvPr id="7" name="Picture 6">
            <a:extLst>
              <a:ext uri="{FF2B5EF4-FFF2-40B4-BE49-F238E27FC236}">
                <a16:creationId xmlns:a16="http://schemas.microsoft.com/office/drawing/2014/main" id="{2DF4C888-1CD6-4E60-9F61-AED599939FA0}"/>
              </a:ext>
            </a:extLst>
          </p:cNvPr>
          <p:cNvPicPr>
            <a:picLocks noChangeAspect="1"/>
          </p:cNvPicPr>
          <p:nvPr/>
        </p:nvPicPr>
        <p:blipFill>
          <a:blip r:embed="rId2"/>
          <a:stretch>
            <a:fillRect/>
          </a:stretch>
        </p:blipFill>
        <p:spPr>
          <a:xfrm>
            <a:off x="473320" y="1690688"/>
            <a:ext cx="5324549" cy="4833257"/>
          </a:xfrm>
          <a:prstGeom prst="rect">
            <a:avLst/>
          </a:prstGeom>
        </p:spPr>
      </p:pic>
      <p:pic>
        <p:nvPicPr>
          <p:cNvPr id="8" name="Picture 7">
            <a:extLst>
              <a:ext uri="{FF2B5EF4-FFF2-40B4-BE49-F238E27FC236}">
                <a16:creationId xmlns:a16="http://schemas.microsoft.com/office/drawing/2014/main" id="{E5B78A3F-B62B-4988-BF4F-96B21DC63881}"/>
              </a:ext>
            </a:extLst>
          </p:cNvPr>
          <p:cNvPicPr>
            <a:picLocks noChangeAspect="1"/>
          </p:cNvPicPr>
          <p:nvPr/>
        </p:nvPicPr>
        <p:blipFill>
          <a:blip r:embed="rId3"/>
          <a:stretch>
            <a:fillRect/>
          </a:stretch>
        </p:blipFill>
        <p:spPr>
          <a:xfrm>
            <a:off x="6655390" y="1690688"/>
            <a:ext cx="4959667" cy="4836138"/>
          </a:xfrm>
          <a:prstGeom prst="rect">
            <a:avLst/>
          </a:prstGeom>
        </p:spPr>
      </p:pic>
    </p:spTree>
    <p:extLst>
      <p:ext uri="{BB962C8B-B14F-4D97-AF65-F5344CB8AC3E}">
        <p14:creationId xmlns:p14="http://schemas.microsoft.com/office/powerpoint/2010/main" val="992943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24471-3107-460F-A299-525DA8D2D7C6}"/>
              </a:ext>
            </a:extLst>
          </p:cNvPr>
          <p:cNvSpPr>
            <a:spLocks noGrp="1"/>
          </p:cNvSpPr>
          <p:nvPr>
            <p:ph type="title"/>
          </p:nvPr>
        </p:nvSpPr>
        <p:spPr/>
        <p:txBody>
          <a:bodyPr>
            <a:normAutofit/>
          </a:bodyPr>
          <a:lstStyle/>
          <a:p>
            <a:r>
              <a:rPr lang="en-US" dirty="0"/>
              <a:t>PUBLIC POLICY IMPLICATIONS</a:t>
            </a:r>
          </a:p>
        </p:txBody>
      </p:sp>
      <p:sp>
        <p:nvSpPr>
          <p:cNvPr id="3" name="Content Placeholder 2">
            <a:extLst>
              <a:ext uri="{FF2B5EF4-FFF2-40B4-BE49-F238E27FC236}">
                <a16:creationId xmlns:a16="http://schemas.microsoft.com/office/drawing/2014/main" id="{4DA0E8DB-4108-4078-A602-C24F92E68D9F}"/>
              </a:ext>
            </a:extLst>
          </p:cNvPr>
          <p:cNvSpPr>
            <a:spLocks noGrp="1"/>
          </p:cNvSpPr>
          <p:nvPr>
            <p:ph idx="1"/>
          </p:nvPr>
        </p:nvSpPr>
        <p:spPr/>
        <p:txBody>
          <a:bodyPr>
            <a:normAutofit fontScale="92500" lnSpcReduction="10000"/>
          </a:bodyPr>
          <a:lstStyle/>
          <a:p>
            <a:r>
              <a:rPr lang="en-US" dirty="0"/>
              <a:t>Police patrol </a:t>
            </a:r>
            <a:r>
              <a:rPr lang="en-US" dirty="0">
                <a:sym typeface="Wingdings" panose="05000000000000000000" pitchFamily="2" charset="2"/>
              </a:rPr>
              <a:t> deterrence</a:t>
            </a:r>
          </a:p>
          <a:p>
            <a:r>
              <a:rPr lang="en-US" dirty="0">
                <a:sym typeface="Wingdings" panose="05000000000000000000" pitchFamily="2" charset="2"/>
              </a:rPr>
              <a:t>Prison life displayed to public  deterrence</a:t>
            </a:r>
          </a:p>
          <a:p>
            <a:r>
              <a:rPr lang="en-US" dirty="0">
                <a:sym typeface="Wingdings" panose="05000000000000000000" pitchFamily="2" charset="2"/>
              </a:rPr>
              <a:t>Punishments  deterrence</a:t>
            </a:r>
          </a:p>
          <a:p>
            <a:r>
              <a:rPr lang="en-US" dirty="0"/>
              <a:t>Despite the ongoing debate about its deterrent effect, some advocates argue that the death penalty can effectively restrict criminality; at least it ensures that convicted criminals never again get the opportunity to kill.</a:t>
            </a:r>
          </a:p>
          <a:p>
            <a:r>
              <a:rPr lang="en-US" dirty="0"/>
              <a:t>The concept of criminal choice has also prompted the creation of justice policies referred to as </a:t>
            </a:r>
            <a:r>
              <a:rPr lang="en-US" b="1" dirty="0"/>
              <a:t>just desert - </a:t>
            </a:r>
            <a:r>
              <a:rPr lang="en-US" dirty="0"/>
              <a:t>receive what one deserves, especially appropriate punishment. If you give punishments to create deterrence, then you can just hang anyone for the simplest of crimes.</a:t>
            </a:r>
          </a:p>
        </p:txBody>
      </p:sp>
    </p:spTree>
    <p:extLst>
      <p:ext uri="{BB962C8B-B14F-4D97-AF65-F5344CB8AC3E}">
        <p14:creationId xmlns:p14="http://schemas.microsoft.com/office/powerpoint/2010/main" val="39950355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03587-3C90-415B-9439-834BF1A810AC}"/>
              </a:ext>
            </a:extLst>
          </p:cNvPr>
          <p:cNvSpPr>
            <a:spLocks noGrp="1"/>
          </p:cNvSpPr>
          <p:nvPr>
            <p:ph type="title"/>
          </p:nvPr>
        </p:nvSpPr>
        <p:spPr/>
        <p:txBody>
          <a:bodyPr>
            <a:normAutofit fontScale="90000"/>
          </a:bodyPr>
          <a:lstStyle/>
          <a:p>
            <a:r>
              <a:rPr lang="en-US" dirty="0"/>
              <a:t>Examples of Rational Choice Criminals</a:t>
            </a:r>
          </a:p>
        </p:txBody>
      </p:sp>
      <p:sp>
        <p:nvSpPr>
          <p:cNvPr id="3" name="Content Placeholder 2">
            <a:extLst>
              <a:ext uri="{FF2B5EF4-FFF2-40B4-BE49-F238E27FC236}">
                <a16:creationId xmlns:a16="http://schemas.microsoft.com/office/drawing/2014/main" id="{50528DBF-681A-4F9E-A502-628C2FD1135A}"/>
              </a:ext>
            </a:extLst>
          </p:cNvPr>
          <p:cNvSpPr>
            <a:spLocks noGrp="1"/>
          </p:cNvSpPr>
          <p:nvPr>
            <p:ph idx="1"/>
          </p:nvPr>
        </p:nvSpPr>
        <p:spPr/>
        <p:txBody>
          <a:bodyPr/>
          <a:lstStyle/>
          <a:p>
            <a:r>
              <a:rPr lang="en-US" b="1" dirty="0"/>
              <a:t>Albert Robles </a:t>
            </a:r>
            <a:r>
              <a:rPr lang="en-US" dirty="0"/>
              <a:t>served terms as mayor, councilman, and deputy city manager of South Gate, California. He transferred public funds ($2.4 million) to a shell corporation he had set up. He was investigated by the FBI.</a:t>
            </a:r>
          </a:p>
          <a:p>
            <a:r>
              <a:rPr lang="en-US"/>
              <a:t>“</a:t>
            </a:r>
            <a:r>
              <a:rPr lang="en-US" b="1"/>
              <a:t>Pump and dump</a:t>
            </a:r>
            <a:r>
              <a:rPr lang="en-US"/>
              <a:t>” fax example of Michael Pickens suggests he planned and had knowledge of how to manipulate stock market.</a:t>
            </a:r>
          </a:p>
        </p:txBody>
      </p:sp>
    </p:spTree>
    <p:extLst>
      <p:ext uri="{BB962C8B-B14F-4D97-AF65-F5344CB8AC3E}">
        <p14:creationId xmlns:p14="http://schemas.microsoft.com/office/powerpoint/2010/main" val="3721371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E74C4-E0AD-452B-99A4-3FF6DED867EA}"/>
              </a:ext>
            </a:extLst>
          </p:cNvPr>
          <p:cNvSpPr>
            <a:spLocks noGrp="1"/>
          </p:cNvSpPr>
          <p:nvPr>
            <p:ph type="ctrTitle"/>
          </p:nvPr>
        </p:nvSpPr>
        <p:spPr/>
        <p:txBody>
          <a:bodyPr/>
          <a:lstStyle/>
          <a:p>
            <a:r>
              <a:rPr lang="en-US" dirty="0"/>
              <a:t>Trait Theories</a:t>
            </a:r>
          </a:p>
        </p:txBody>
      </p:sp>
    </p:spTree>
    <p:extLst>
      <p:ext uri="{BB962C8B-B14F-4D97-AF65-F5344CB8AC3E}">
        <p14:creationId xmlns:p14="http://schemas.microsoft.com/office/powerpoint/2010/main" val="2175008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B7188-7EE5-4147-92F6-5D3C4AA472FC}"/>
              </a:ext>
            </a:extLst>
          </p:cNvPr>
          <p:cNvSpPr>
            <a:spLocks noGrp="1"/>
          </p:cNvSpPr>
          <p:nvPr>
            <p:ph type="title"/>
          </p:nvPr>
        </p:nvSpPr>
        <p:spPr/>
        <p:txBody>
          <a:bodyPr/>
          <a:lstStyle/>
          <a:p>
            <a:r>
              <a:rPr lang="en-US" dirty="0"/>
              <a:t>Foundations of Trait Theory</a:t>
            </a:r>
          </a:p>
        </p:txBody>
      </p:sp>
      <p:sp>
        <p:nvSpPr>
          <p:cNvPr id="3" name="Content Placeholder 2">
            <a:extLst>
              <a:ext uri="{FF2B5EF4-FFF2-40B4-BE49-F238E27FC236}">
                <a16:creationId xmlns:a16="http://schemas.microsoft.com/office/drawing/2014/main" id="{C6176A0A-B8FF-4ED5-9507-8FC7D64EBCBB}"/>
              </a:ext>
            </a:extLst>
          </p:cNvPr>
          <p:cNvSpPr>
            <a:spLocks noGrp="1"/>
          </p:cNvSpPr>
          <p:nvPr>
            <p:ph idx="1"/>
          </p:nvPr>
        </p:nvSpPr>
        <p:spPr/>
        <p:txBody>
          <a:bodyPr/>
          <a:lstStyle/>
          <a:p>
            <a:r>
              <a:rPr lang="en-US" dirty="0"/>
              <a:t>Since the 19th century, criminologists have suggested that biological and psychological traits have the power to influence social behavior.</a:t>
            </a:r>
          </a:p>
          <a:p>
            <a:r>
              <a:rPr lang="en-US" dirty="0"/>
              <a:t>During the late 19</a:t>
            </a:r>
            <a:r>
              <a:rPr lang="en-US" baseline="30000" dirty="0"/>
              <a:t>th</a:t>
            </a:r>
            <a:r>
              <a:rPr lang="en-US" dirty="0"/>
              <a:t> century, scientific method (positivism) was beginning to take hold in Europe.</a:t>
            </a:r>
          </a:p>
          <a:p>
            <a:r>
              <a:rPr lang="en-US" dirty="0"/>
              <a:t>If the scientific method could be applied to the study of the natural world, then why not use it to study human behavior?</a:t>
            </a:r>
          </a:p>
          <a:p>
            <a:r>
              <a:rPr lang="en-US" dirty="0"/>
              <a:t>People are neither born “good” nor “bad,” and are neither “saints” nor “sinners.” They are a product of their social and psychological traits, influenced by their upbringing and environment.</a:t>
            </a:r>
          </a:p>
        </p:txBody>
      </p:sp>
    </p:spTree>
    <p:extLst>
      <p:ext uri="{BB962C8B-B14F-4D97-AF65-F5344CB8AC3E}">
        <p14:creationId xmlns:p14="http://schemas.microsoft.com/office/powerpoint/2010/main" val="36535916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46FDF-42C4-4C2C-97FF-31044A95630B}"/>
              </a:ext>
            </a:extLst>
          </p:cNvPr>
          <p:cNvSpPr>
            <a:spLocks noGrp="1"/>
          </p:cNvSpPr>
          <p:nvPr>
            <p:ph type="title"/>
          </p:nvPr>
        </p:nvSpPr>
        <p:spPr/>
        <p:txBody>
          <a:bodyPr/>
          <a:lstStyle/>
          <a:p>
            <a:r>
              <a:rPr lang="en-US" dirty="0"/>
              <a:t>Foundations of Trait Theory</a:t>
            </a:r>
          </a:p>
        </p:txBody>
      </p:sp>
      <p:sp>
        <p:nvSpPr>
          <p:cNvPr id="3" name="Content Placeholder 2">
            <a:extLst>
              <a:ext uri="{FF2B5EF4-FFF2-40B4-BE49-F238E27FC236}">
                <a16:creationId xmlns:a16="http://schemas.microsoft.com/office/drawing/2014/main" id="{DF2ED7CB-A67B-4E27-8A74-F3AB2085878B}"/>
              </a:ext>
            </a:extLst>
          </p:cNvPr>
          <p:cNvSpPr>
            <a:spLocks noGrp="1"/>
          </p:cNvSpPr>
          <p:nvPr>
            <p:ph idx="1"/>
          </p:nvPr>
        </p:nvSpPr>
        <p:spPr/>
        <p:txBody>
          <a:bodyPr>
            <a:normAutofit fontScale="92500" lnSpcReduction="20000"/>
          </a:bodyPr>
          <a:lstStyle/>
          <a:p>
            <a:r>
              <a:rPr lang="en-US" b="1" dirty="0"/>
              <a:t>Biological Positivism</a:t>
            </a:r>
          </a:p>
          <a:p>
            <a:pPr lvl="1"/>
            <a:r>
              <a:rPr lang="en-US" b="1" dirty="0"/>
              <a:t>Phrenologists</a:t>
            </a:r>
            <a:r>
              <a:rPr lang="en-US" dirty="0"/>
              <a:t>, such as Franz Joseph Gall (1758–1828), studied the shape of the skull and bumps on the head to determine whether these physical attributes were linked to criminal behavior. It is considered a pseudo-science now.</a:t>
            </a:r>
          </a:p>
          <a:p>
            <a:pPr lvl="1"/>
            <a:r>
              <a:rPr lang="en-US" dirty="0"/>
              <a:t>When Sigmund Freud’s (1856–1939) work on the unconscious gained traction, the </a:t>
            </a:r>
            <a:r>
              <a:rPr lang="en-US" b="1" dirty="0"/>
              <a:t>psychological</a:t>
            </a:r>
            <a:r>
              <a:rPr lang="en-US" dirty="0"/>
              <a:t> basis of behavior was forever established.</a:t>
            </a:r>
          </a:p>
          <a:p>
            <a:r>
              <a:rPr lang="en-US" b="1" dirty="0"/>
              <a:t>Cesare Lombroso</a:t>
            </a:r>
          </a:p>
          <a:p>
            <a:pPr lvl="1"/>
            <a:r>
              <a:rPr lang="en-US" dirty="0"/>
              <a:t>An Italian physician who was trying to scientifically determine whether criminals were physically different from common people.</a:t>
            </a:r>
          </a:p>
          <a:p>
            <a:pPr lvl="1"/>
            <a:r>
              <a:rPr lang="en-US" dirty="0"/>
              <a:t>He believed criminals had primitive physical traits which he called </a:t>
            </a:r>
            <a:r>
              <a:rPr lang="en-US" b="1" dirty="0"/>
              <a:t>atavistic anomalies</a:t>
            </a:r>
            <a:r>
              <a:rPr lang="en-US" dirty="0"/>
              <a:t>.</a:t>
            </a:r>
          </a:p>
          <a:p>
            <a:pPr lvl="1"/>
            <a:r>
              <a:rPr lang="en-US" dirty="0"/>
              <a:t>He attracted a circle of followers who expanded on his vision of biological determinism and helped stimulate interest in what is referred to as </a:t>
            </a:r>
            <a:r>
              <a:rPr lang="en-US" b="1" dirty="0"/>
              <a:t>criminal anthropology</a:t>
            </a:r>
            <a:r>
              <a:rPr lang="en-US" dirty="0"/>
              <a:t>.</a:t>
            </a:r>
          </a:p>
        </p:txBody>
      </p:sp>
    </p:spTree>
    <p:extLst>
      <p:ext uri="{BB962C8B-B14F-4D97-AF65-F5344CB8AC3E}">
        <p14:creationId xmlns:p14="http://schemas.microsoft.com/office/powerpoint/2010/main" val="932460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68694-BC26-4395-A55C-DF12495587C5}"/>
              </a:ext>
            </a:extLst>
          </p:cNvPr>
          <p:cNvSpPr>
            <a:spLocks noGrp="1"/>
          </p:cNvSpPr>
          <p:nvPr>
            <p:ph type="title"/>
          </p:nvPr>
        </p:nvSpPr>
        <p:spPr/>
        <p:txBody>
          <a:bodyPr/>
          <a:lstStyle/>
          <a:p>
            <a:r>
              <a:rPr lang="en-US" dirty="0"/>
              <a:t>Foundations of Trait Theory</a:t>
            </a:r>
          </a:p>
        </p:txBody>
      </p:sp>
      <p:sp>
        <p:nvSpPr>
          <p:cNvPr id="3" name="Content Placeholder 2">
            <a:extLst>
              <a:ext uri="{FF2B5EF4-FFF2-40B4-BE49-F238E27FC236}">
                <a16:creationId xmlns:a16="http://schemas.microsoft.com/office/drawing/2014/main" id="{C2BF8DA4-9455-4A4C-9966-4078DC27F983}"/>
              </a:ext>
            </a:extLst>
          </p:cNvPr>
          <p:cNvSpPr>
            <a:spLocks noGrp="1"/>
          </p:cNvSpPr>
          <p:nvPr>
            <p:ph idx="1"/>
          </p:nvPr>
        </p:nvSpPr>
        <p:spPr/>
        <p:txBody>
          <a:bodyPr/>
          <a:lstStyle/>
          <a:p>
            <a:r>
              <a:rPr lang="en-US" b="1" dirty="0"/>
              <a:t>William Sheldon’s Somatotype School</a:t>
            </a:r>
          </a:p>
          <a:p>
            <a:pPr lvl="1"/>
            <a:r>
              <a:rPr lang="en-US" dirty="0"/>
              <a:t>Criminals manifest </a:t>
            </a:r>
            <a:r>
              <a:rPr lang="en-US" b="1" dirty="0"/>
              <a:t>three</a:t>
            </a:r>
            <a:r>
              <a:rPr lang="en-US" dirty="0"/>
              <a:t> distinct physiques that make them susceptible to particular types of antisocial behavior.</a:t>
            </a:r>
          </a:p>
          <a:p>
            <a:pPr marL="914400" lvl="1" indent="-457200">
              <a:buFont typeface="+mj-lt"/>
              <a:buAutoNum type="arabicPeriod"/>
            </a:pPr>
            <a:r>
              <a:rPr lang="en-US" b="1" dirty="0"/>
              <a:t>Mesomorphs</a:t>
            </a:r>
            <a:r>
              <a:rPr lang="en-US" dirty="0"/>
              <a:t> have well-developed muscles and an athletic appearance. They are active, aggressive, sometimes violent, and the most likely to become criminals. </a:t>
            </a:r>
          </a:p>
          <a:p>
            <a:pPr marL="914400" lvl="1" indent="-457200">
              <a:buFont typeface="+mj-lt"/>
              <a:buAutoNum type="arabicPeriod"/>
            </a:pPr>
            <a:r>
              <a:rPr lang="en-US" b="1" dirty="0"/>
              <a:t>Endomorphs</a:t>
            </a:r>
            <a:r>
              <a:rPr lang="en-US" dirty="0"/>
              <a:t> have heavy builds and are slow moving. They are known for lethargic behavior, rendering them unlikely to commit violent crime and more willing to engage in less strenuous criminal activities such as fencing stolen property. </a:t>
            </a:r>
          </a:p>
          <a:p>
            <a:pPr marL="914400" lvl="1" indent="-457200">
              <a:buFont typeface="+mj-lt"/>
              <a:buAutoNum type="arabicPeriod"/>
            </a:pPr>
            <a:r>
              <a:rPr lang="en-US" b="1" dirty="0"/>
              <a:t>Ectomorphs</a:t>
            </a:r>
            <a:r>
              <a:rPr lang="en-US" dirty="0"/>
              <a:t> are tall, thin, and less social and more intellectual than the other types. These types are the least likely to commit crime.</a:t>
            </a:r>
            <a:endParaRPr lang="en-US" b="1" dirty="0"/>
          </a:p>
        </p:txBody>
      </p:sp>
    </p:spTree>
    <p:extLst>
      <p:ext uri="{BB962C8B-B14F-4D97-AF65-F5344CB8AC3E}">
        <p14:creationId xmlns:p14="http://schemas.microsoft.com/office/powerpoint/2010/main" val="7762415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93694-6090-4280-8FF5-7096A7683715}"/>
              </a:ext>
            </a:extLst>
          </p:cNvPr>
          <p:cNvSpPr>
            <a:spLocks noGrp="1"/>
          </p:cNvSpPr>
          <p:nvPr>
            <p:ph type="title"/>
          </p:nvPr>
        </p:nvSpPr>
        <p:spPr/>
        <p:txBody>
          <a:bodyPr/>
          <a:lstStyle/>
          <a:p>
            <a:r>
              <a:rPr lang="en-US" dirty="0"/>
              <a:t>Foundations of Trait Theory</a:t>
            </a:r>
          </a:p>
        </p:txBody>
      </p:sp>
      <p:sp>
        <p:nvSpPr>
          <p:cNvPr id="3" name="Content Placeholder 2">
            <a:extLst>
              <a:ext uri="{FF2B5EF4-FFF2-40B4-BE49-F238E27FC236}">
                <a16:creationId xmlns:a16="http://schemas.microsoft.com/office/drawing/2014/main" id="{3589305E-80A0-44BB-B1D1-0705FE70939D}"/>
              </a:ext>
            </a:extLst>
          </p:cNvPr>
          <p:cNvSpPr>
            <a:spLocks noGrp="1"/>
          </p:cNvSpPr>
          <p:nvPr>
            <p:ph idx="1"/>
          </p:nvPr>
        </p:nvSpPr>
        <p:spPr/>
        <p:txBody>
          <a:bodyPr>
            <a:normAutofit fontScale="77500" lnSpcReduction="20000"/>
          </a:bodyPr>
          <a:lstStyle/>
          <a:p>
            <a:r>
              <a:rPr lang="en-US" dirty="0"/>
              <a:t>The work of Lombroso and his contemporaries is regarded today as a historical curiosity, not scientific fact. Strict biological determinism is no longer taken seriously</a:t>
            </a:r>
            <a:r>
              <a:rPr lang="en-US" b="1" dirty="0"/>
              <a:t>.</a:t>
            </a:r>
          </a:p>
          <a:p>
            <a:r>
              <a:rPr lang="en-US" dirty="0"/>
              <a:t>Even if most criminals shared some biological traits, they might be products not of heredity but of some environmental condition, such as poor nutrition or health care.</a:t>
            </a:r>
          </a:p>
          <a:p>
            <a:r>
              <a:rPr lang="en-US" dirty="0"/>
              <a:t>Today, criminologists believe that </a:t>
            </a:r>
            <a:r>
              <a:rPr lang="en-US" b="1" dirty="0"/>
              <a:t>environmental conditions </a:t>
            </a:r>
            <a:r>
              <a:rPr lang="en-US" dirty="0"/>
              <a:t>interact with </a:t>
            </a:r>
            <a:r>
              <a:rPr lang="en-US" b="1" dirty="0"/>
              <a:t>human traits and conditions </a:t>
            </a:r>
            <a:r>
              <a:rPr lang="en-US" dirty="0"/>
              <a:t>to influence behavior. Hence, the term </a:t>
            </a:r>
            <a:r>
              <a:rPr lang="en-US" b="1" dirty="0"/>
              <a:t>biosocial theory.</a:t>
            </a:r>
          </a:p>
          <a:p>
            <a:r>
              <a:rPr lang="en-US" dirty="0"/>
              <a:t>Contemporary theorists believe that biological factors affect behavior which in turns affects how a person interacts with society – this view is called </a:t>
            </a:r>
            <a:r>
              <a:rPr lang="en-US" b="1" dirty="0"/>
              <a:t>trait theory</a:t>
            </a:r>
            <a:r>
              <a:rPr lang="en-US" dirty="0"/>
              <a:t>.</a:t>
            </a:r>
          </a:p>
          <a:p>
            <a:r>
              <a:rPr lang="en-US" dirty="0"/>
              <a:t>Trait theorists focus on basic human behavior and drives—attachment, aggression, violence, impulsivity—that are linked to antisocial behavior patterns.</a:t>
            </a:r>
          </a:p>
          <a:p>
            <a:r>
              <a:rPr lang="en-US" dirty="0"/>
              <a:t>Contemporary trait theories can be divided into </a:t>
            </a:r>
            <a:r>
              <a:rPr lang="en-US" b="1" dirty="0"/>
              <a:t>two major subdivisions</a:t>
            </a:r>
            <a:r>
              <a:rPr lang="en-US" dirty="0"/>
              <a:t>: </a:t>
            </a:r>
          </a:p>
          <a:p>
            <a:pPr lvl="1"/>
            <a:r>
              <a:rPr lang="en-US" dirty="0"/>
              <a:t>Biosocial</a:t>
            </a:r>
          </a:p>
          <a:p>
            <a:pPr lvl="1"/>
            <a:r>
              <a:rPr lang="en-US" dirty="0"/>
              <a:t>Psychological Functioning</a:t>
            </a:r>
          </a:p>
        </p:txBody>
      </p:sp>
    </p:spTree>
    <p:extLst>
      <p:ext uri="{BB962C8B-B14F-4D97-AF65-F5344CB8AC3E}">
        <p14:creationId xmlns:p14="http://schemas.microsoft.com/office/powerpoint/2010/main" val="8174254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CB4F2-4953-4690-94BE-B4C904A03F2D}"/>
              </a:ext>
            </a:extLst>
          </p:cNvPr>
          <p:cNvSpPr>
            <a:spLocks noGrp="1"/>
          </p:cNvSpPr>
          <p:nvPr>
            <p:ph type="title"/>
          </p:nvPr>
        </p:nvSpPr>
        <p:spPr/>
        <p:txBody>
          <a:bodyPr/>
          <a:lstStyle/>
          <a:p>
            <a:r>
              <a:rPr lang="en-US" dirty="0"/>
              <a:t>Biosocial Theories</a:t>
            </a:r>
          </a:p>
        </p:txBody>
      </p:sp>
      <p:sp>
        <p:nvSpPr>
          <p:cNvPr id="3" name="Content Placeholder 2">
            <a:extLst>
              <a:ext uri="{FF2B5EF4-FFF2-40B4-BE49-F238E27FC236}">
                <a16:creationId xmlns:a16="http://schemas.microsoft.com/office/drawing/2014/main" id="{614461E5-CEFF-4F65-8538-C3830082D070}"/>
              </a:ext>
            </a:extLst>
          </p:cNvPr>
          <p:cNvSpPr>
            <a:spLocks noGrp="1"/>
          </p:cNvSpPr>
          <p:nvPr>
            <p:ph idx="1"/>
          </p:nvPr>
        </p:nvSpPr>
        <p:spPr/>
        <p:txBody>
          <a:bodyPr>
            <a:normAutofit/>
          </a:bodyPr>
          <a:lstStyle/>
          <a:p>
            <a:r>
              <a:rPr lang="en-US" dirty="0"/>
              <a:t>Biological Factors + Social Factors </a:t>
            </a:r>
            <a:r>
              <a:rPr lang="en-US" dirty="0">
                <a:sym typeface="Wingdings" panose="05000000000000000000" pitchFamily="2" charset="2"/>
              </a:rPr>
              <a:t> CRIME</a:t>
            </a:r>
          </a:p>
          <a:p>
            <a:r>
              <a:rPr lang="en-US" dirty="0">
                <a:sym typeface="Wingdings" panose="05000000000000000000" pitchFamily="2" charset="2"/>
              </a:rPr>
              <a:t>The biosocial theories have five divisions:</a:t>
            </a:r>
          </a:p>
          <a:p>
            <a:pPr marL="914400" lvl="1" indent="-457200">
              <a:buFont typeface="+mj-lt"/>
              <a:buAutoNum type="arabicPeriod"/>
            </a:pPr>
            <a:r>
              <a:rPr lang="en-US" dirty="0">
                <a:sym typeface="Wingdings" panose="05000000000000000000" pitchFamily="2" charset="2"/>
              </a:rPr>
              <a:t>Biochemical Theory</a:t>
            </a:r>
          </a:p>
          <a:p>
            <a:pPr marL="914400" lvl="1" indent="-457200">
              <a:buFont typeface="+mj-lt"/>
              <a:buAutoNum type="arabicPeriod"/>
            </a:pPr>
            <a:r>
              <a:rPr lang="en-US" dirty="0">
                <a:sym typeface="Wingdings" panose="05000000000000000000" pitchFamily="2" charset="2"/>
              </a:rPr>
              <a:t>Neurophysiological Theory</a:t>
            </a:r>
          </a:p>
          <a:p>
            <a:pPr marL="914400" lvl="1" indent="-457200">
              <a:buFont typeface="+mj-lt"/>
              <a:buAutoNum type="arabicPeriod"/>
            </a:pPr>
            <a:r>
              <a:rPr lang="en-US" dirty="0">
                <a:sym typeface="Wingdings" panose="05000000000000000000" pitchFamily="2" charset="2"/>
              </a:rPr>
              <a:t>Arousal Theory</a:t>
            </a:r>
          </a:p>
          <a:p>
            <a:pPr marL="914400" lvl="1" indent="-457200">
              <a:buFont typeface="+mj-lt"/>
              <a:buAutoNum type="arabicPeriod"/>
            </a:pPr>
            <a:r>
              <a:rPr lang="en-US" dirty="0">
                <a:sym typeface="Wingdings" panose="05000000000000000000" pitchFamily="2" charset="2"/>
              </a:rPr>
              <a:t>Genetics Theory</a:t>
            </a:r>
          </a:p>
          <a:p>
            <a:pPr marL="914400" lvl="1" indent="-457200">
              <a:buFont typeface="+mj-lt"/>
              <a:buAutoNum type="arabicPeriod"/>
            </a:pPr>
            <a:r>
              <a:rPr lang="en-US" dirty="0">
                <a:sym typeface="Wingdings" panose="05000000000000000000" pitchFamily="2" charset="2"/>
              </a:rPr>
              <a:t>Evolutionary Theory</a:t>
            </a:r>
          </a:p>
        </p:txBody>
      </p:sp>
    </p:spTree>
    <p:extLst>
      <p:ext uri="{BB962C8B-B14F-4D97-AF65-F5344CB8AC3E}">
        <p14:creationId xmlns:p14="http://schemas.microsoft.com/office/powerpoint/2010/main" val="21734461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7C4D1-C923-425B-BE85-5F8958C29AB8}"/>
              </a:ext>
            </a:extLst>
          </p:cNvPr>
          <p:cNvSpPr>
            <a:spLocks noGrp="1"/>
          </p:cNvSpPr>
          <p:nvPr>
            <p:ph type="title"/>
          </p:nvPr>
        </p:nvSpPr>
        <p:spPr/>
        <p:txBody>
          <a:bodyPr/>
          <a:lstStyle/>
          <a:p>
            <a:r>
              <a:rPr lang="en-US" dirty="0"/>
              <a:t>Biosocial Theories</a:t>
            </a:r>
          </a:p>
        </p:txBody>
      </p:sp>
      <p:sp>
        <p:nvSpPr>
          <p:cNvPr id="3" name="Content Placeholder 2">
            <a:extLst>
              <a:ext uri="{FF2B5EF4-FFF2-40B4-BE49-F238E27FC236}">
                <a16:creationId xmlns:a16="http://schemas.microsoft.com/office/drawing/2014/main" id="{791D5D13-5417-408F-B0A3-CABE56BD034B}"/>
              </a:ext>
            </a:extLst>
          </p:cNvPr>
          <p:cNvSpPr>
            <a:spLocks noGrp="1"/>
          </p:cNvSpPr>
          <p:nvPr>
            <p:ph idx="1"/>
          </p:nvPr>
        </p:nvSpPr>
        <p:spPr/>
        <p:txBody>
          <a:bodyPr>
            <a:normAutofit fontScale="85000" lnSpcReduction="20000"/>
          </a:bodyPr>
          <a:lstStyle/>
          <a:p>
            <a:pPr marL="514350" indent="-514350">
              <a:buFont typeface="+mj-lt"/>
              <a:buAutoNum type="arabicPeriod"/>
            </a:pPr>
            <a:r>
              <a:rPr lang="en-US" b="1" dirty="0"/>
              <a:t>Biochemical Factors</a:t>
            </a:r>
          </a:p>
          <a:p>
            <a:pPr lvl="1"/>
            <a:r>
              <a:rPr lang="en-US" dirty="0"/>
              <a:t>Exposure to harmful chemicals and poor diet at birth and beyond may affect people throughout their life course. They result in violent, anti-social and aggressive behavior. Some are listed below.</a:t>
            </a:r>
          </a:p>
          <a:p>
            <a:pPr marL="914400" lvl="1" indent="-457200">
              <a:buFont typeface="+mj-lt"/>
              <a:buAutoNum type="arabicPeriod"/>
            </a:pPr>
            <a:r>
              <a:rPr lang="en-US" dirty="0"/>
              <a:t>Smoking and Drinking</a:t>
            </a:r>
          </a:p>
          <a:p>
            <a:pPr marL="914400" lvl="1" indent="-457200">
              <a:buFont typeface="+mj-lt"/>
              <a:buAutoNum type="arabicPeriod"/>
            </a:pPr>
            <a:r>
              <a:rPr lang="en-US" dirty="0"/>
              <a:t>Over- or-undersupply of certain chemicals and minerals—including sodium, mercury potassium, calcium, amino acids, monoamines, and peptides—can lead to depression, mania, cognitive problems, memory loss, and abnormal sexual activity.</a:t>
            </a:r>
          </a:p>
          <a:p>
            <a:pPr marL="914400" lvl="1" indent="-457200">
              <a:buFont typeface="+mj-lt"/>
              <a:buAutoNum type="arabicPeriod"/>
            </a:pPr>
            <a:r>
              <a:rPr lang="en-US" dirty="0"/>
              <a:t>Food intake</a:t>
            </a:r>
          </a:p>
          <a:p>
            <a:pPr marL="914400" lvl="1" indent="-457200">
              <a:buFont typeface="+mj-lt"/>
              <a:buAutoNum type="arabicPeriod"/>
            </a:pPr>
            <a:r>
              <a:rPr lang="en-US" dirty="0"/>
              <a:t>Sugar intake (but mixed opinions on it)</a:t>
            </a:r>
          </a:p>
          <a:p>
            <a:pPr marL="914400" lvl="1" indent="-457200">
              <a:buFont typeface="+mj-lt"/>
              <a:buAutoNum type="arabicPeriod"/>
            </a:pPr>
            <a:r>
              <a:rPr lang="en-US" dirty="0"/>
              <a:t>Glucose Metabolism/Hypoglycemia</a:t>
            </a:r>
          </a:p>
          <a:p>
            <a:pPr marL="914400" lvl="1" indent="-457200">
              <a:buFont typeface="+mj-lt"/>
              <a:buAutoNum type="arabicPeriod"/>
            </a:pPr>
            <a:r>
              <a:rPr lang="en-US" dirty="0"/>
              <a:t>Hormones (male sex hormones – androgens mainly testosterone lead to aggression)</a:t>
            </a:r>
          </a:p>
          <a:p>
            <a:pPr marL="914400" lvl="1" indent="-457200">
              <a:buFont typeface="+mj-lt"/>
              <a:buAutoNum type="arabicPeriod"/>
            </a:pPr>
            <a:r>
              <a:rPr lang="en-US" dirty="0"/>
              <a:t>Premenstrual Syndrome (PMS)</a:t>
            </a:r>
          </a:p>
          <a:p>
            <a:pPr marL="914400" lvl="1" indent="-457200">
              <a:buFont typeface="+mj-lt"/>
              <a:buAutoNum type="arabicPeriod"/>
            </a:pPr>
            <a:r>
              <a:rPr lang="en-US" dirty="0"/>
              <a:t>Allergies (cerebral and neuro allergies)</a:t>
            </a:r>
          </a:p>
          <a:p>
            <a:pPr marL="914400" lvl="1" indent="-457200">
              <a:buFont typeface="+mj-lt"/>
              <a:buAutoNum type="arabicPeriod"/>
            </a:pPr>
            <a:r>
              <a:rPr lang="en-US" dirty="0"/>
              <a:t>Environment Contaminants</a:t>
            </a:r>
          </a:p>
          <a:p>
            <a:pPr marL="914400" lvl="1" indent="-457200">
              <a:buFont typeface="+mj-lt"/>
              <a:buAutoNum type="arabicPeriod"/>
            </a:pPr>
            <a:r>
              <a:rPr lang="en-US" dirty="0"/>
              <a:t>Lead Ingestion (WWII lead guns </a:t>
            </a:r>
            <a:r>
              <a:rPr lang="en-US" dirty="0">
                <a:sym typeface="Wingdings" panose="05000000000000000000" pitchFamily="2" charset="2"/>
              </a:rPr>
              <a:t> high crime rate, WWII ended  crime rate dropped)</a:t>
            </a:r>
            <a:endParaRPr lang="en-US" dirty="0"/>
          </a:p>
          <a:p>
            <a:endParaRPr lang="en-US" dirty="0"/>
          </a:p>
        </p:txBody>
      </p:sp>
    </p:spTree>
    <p:extLst>
      <p:ext uri="{BB962C8B-B14F-4D97-AF65-F5344CB8AC3E}">
        <p14:creationId xmlns:p14="http://schemas.microsoft.com/office/powerpoint/2010/main" val="31685490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4B83C-FFC5-4738-A7A7-900CE444BB9A}"/>
              </a:ext>
            </a:extLst>
          </p:cNvPr>
          <p:cNvSpPr>
            <a:spLocks noGrp="1"/>
          </p:cNvSpPr>
          <p:nvPr>
            <p:ph type="title"/>
          </p:nvPr>
        </p:nvSpPr>
        <p:spPr/>
        <p:txBody>
          <a:bodyPr/>
          <a:lstStyle/>
          <a:p>
            <a:r>
              <a:rPr lang="en-US" dirty="0"/>
              <a:t>Biosocial Theories</a:t>
            </a:r>
          </a:p>
        </p:txBody>
      </p:sp>
      <p:sp>
        <p:nvSpPr>
          <p:cNvPr id="3" name="Content Placeholder 2">
            <a:extLst>
              <a:ext uri="{FF2B5EF4-FFF2-40B4-BE49-F238E27FC236}">
                <a16:creationId xmlns:a16="http://schemas.microsoft.com/office/drawing/2014/main" id="{EA316BF4-1477-4EE2-9470-94305B039167}"/>
              </a:ext>
            </a:extLst>
          </p:cNvPr>
          <p:cNvSpPr>
            <a:spLocks noGrp="1"/>
          </p:cNvSpPr>
          <p:nvPr>
            <p:ph idx="1"/>
          </p:nvPr>
        </p:nvSpPr>
        <p:spPr/>
        <p:txBody>
          <a:bodyPr>
            <a:normAutofit fontScale="92500" lnSpcReduction="20000"/>
          </a:bodyPr>
          <a:lstStyle/>
          <a:p>
            <a:pPr marL="514350" indent="-514350">
              <a:buFont typeface="+mj-lt"/>
              <a:buAutoNum type="arabicPeriod" startAt="2"/>
            </a:pPr>
            <a:r>
              <a:rPr lang="en-US" b="1" dirty="0"/>
              <a:t>Neurophysiological Conditions</a:t>
            </a:r>
          </a:p>
          <a:p>
            <a:pPr lvl="1"/>
            <a:r>
              <a:rPr lang="en-US" dirty="0"/>
              <a:t>Some researchers focus their attention on neurophysiology, the study of brain activity. They believe neurological and physical abnormalities control behavior throughout the life span.</a:t>
            </a:r>
          </a:p>
          <a:p>
            <a:pPr lvl="1"/>
            <a:r>
              <a:rPr lang="en-US" dirty="0"/>
              <a:t>3 Ways in which this order may take place: direct, indirect, interactive (brain + society)</a:t>
            </a:r>
          </a:p>
          <a:p>
            <a:pPr lvl="1"/>
            <a:r>
              <a:rPr lang="en-US" dirty="0"/>
              <a:t>Neurological impairment can be measured by </a:t>
            </a:r>
            <a:r>
              <a:rPr lang="en-US" b="1" dirty="0"/>
              <a:t>electroencephalograph (EEG), </a:t>
            </a:r>
            <a:r>
              <a:rPr lang="en-US" dirty="0"/>
              <a:t>which records the electrical impulses given off by the brain. Criminals tend to have abnormal EEG readings.</a:t>
            </a:r>
          </a:p>
          <a:p>
            <a:pPr lvl="1"/>
            <a:r>
              <a:rPr lang="en-US" b="1" dirty="0"/>
              <a:t>Neurophysiological Problems:</a:t>
            </a:r>
          </a:p>
          <a:p>
            <a:pPr marL="1371600" lvl="2" indent="-457200">
              <a:buFont typeface="+mj-lt"/>
              <a:buAutoNum type="arabicPeriod"/>
            </a:pPr>
            <a:r>
              <a:rPr lang="en-US" b="1" dirty="0"/>
              <a:t>Minimal brain dysfunction (MBD) </a:t>
            </a:r>
            <a:r>
              <a:rPr lang="en-US" dirty="0"/>
              <a:t>is related to an abnormality in cerebral structure leading to crime.</a:t>
            </a:r>
          </a:p>
          <a:p>
            <a:pPr marL="1371600" lvl="2" indent="-457200">
              <a:buFont typeface="+mj-lt"/>
              <a:buAutoNum type="arabicPeriod"/>
            </a:pPr>
            <a:r>
              <a:rPr lang="en-US" dirty="0"/>
              <a:t>Learning Disabilities</a:t>
            </a:r>
          </a:p>
          <a:p>
            <a:pPr marL="1371600" lvl="2" indent="-457200">
              <a:buFont typeface="+mj-lt"/>
              <a:buAutoNum type="arabicPeriod"/>
            </a:pPr>
            <a:r>
              <a:rPr lang="en-US" dirty="0"/>
              <a:t>Attention Deficit Hyperactivity Disorder (ADHD)</a:t>
            </a:r>
          </a:p>
          <a:p>
            <a:pPr marL="1371600" lvl="2" indent="-457200">
              <a:buFont typeface="+mj-lt"/>
              <a:buAutoNum type="arabicPeriod"/>
            </a:pPr>
            <a:r>
              <a:rPr lang="en-US" dirty="0"/>
              <a:t>Tumors, Lesions, Injury, and Disease</a:t>
            </a:r>
          </a:p>
          <a:p>
            <a:pPr marL="1371600" lvl="2" indent="-457200">
              <a:buFont typeface="+mj-lt"/>
              <a:buAutoNum type="arabicPeriod"/>
            </a:pPr>
            <a:r>
              <a:rPr lang="en-US" dirty="0"/>
              <a:t>Brain Chemistry</a:t>
            </a:r>
          </a:p>
        </p:txBody>
      </p:sp>
    </p:spTree>
    <p:extLst>
      <p:ext uri="{BB962C8B-B14F-4D97-AF65-F5344CB8AC3E}">
        <p14:creationId xmlns:p14="http://schemas.microsoft.com/office/powerpoint/2010/main" val="29161698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B66C3-7734-44A3-8577-011520C06004}"/>
              </a:ext>
            </a:extLst>
          </p:cNvPr>
          <p:cNvSpPr>
            <a:spLocks noGrp="1"/>
          </p:cNvSpPr>
          <p:nvPr>
            <p:ph type="title"/>
          </p:nvPr>
        </p:nvSpPr>
        <p:spPr/>
        <p:txBody>
          <a:bodyPr/>
          <a:lstStyle/>
          <a:p>
            <a:r>
              <a:rPr lang="en-US" dirty="0"/>
              <a:t>Biosocial Theories</a:t>
            </a:r>
          </a:p>
        </p:txBody>
      </p:sp>
      <p:sp>
        <p:nvSpPr>
          <p:cNvPr id="3" name="Content Placeholder 2">
            <a:extLst>
              <a:ext uri="{FF2B5EF4-FFF2-40B4-BE49-F238E27FC236}">
                <a16:creationId xmlns:a16="http://schemas.microsoft.com/office/drawing/2014/main" id="{DDF44D00-D9AB-43EB-8B7B-FCEBA1B724F4}"/>
              </a:ext>
            </a:extLst>
          </p:cNvPr>
          <p:cNvSpPr>
            <a:spLocks noGrp="1"/>
          </p:cNvSpPr>
          <p:nvPr>
            <p:ph idx="1"/>
          </p:nvPr>
        </p:nvSpPr>
        <p:spPr/>
        <p:txBody>
          <a:bodyPr/>
          <a:lstStyle/>
          <a:p>
            <a:pPr marL="514350" indent="-514350">
              <a:buFont typeface="+mj-lt"/>
              <a:buAutoNum type="arabicPeriod" startAt="3"/>
            </a:pPr>
            <a:r>
              <a:rPr lang="en-US" b="1" dirty="0"/>
              <a:t>Arousal Theory</a:t>
            </a:r>
          </a:p>
          <a:p>
            <a:pPr lvl="1"/>
            <a:r>
              <a:rPr lang="en-US" dirty="0"/>
              <a:t>According to arousal theory, for a variety of genetic and environmental reasons, some people’s brains function differently in response to environmental stimuli. </a:t>
            </a:r>
          </a:p>
          <a:p>
            <a:pPr lvl="1"/>
            <a:r>
              <a:rPr lang="en-US" dirty="0"/>
              <a:t>The factors that determine a person’s level of arousal are not fully determined, but suspected sources include:</a:t>
            </a:r>
          </a:p>
          <a:p>
            <a:pPr lvl="2"/>
            <a:r>
              <a:rPr lang="en-US" dirty="0"/>
              <a:t>Brain chemistry - Some people have brains with many more nerve cells with receptor sites.</a:t>
            </a:r>
          </a:p>
          <a:p>
            <a:pPr lvl="2"/>
            <a:r>
              <a:rPr lang="en-US" dirty="0"/>
              <a:t>Heart Rate - people with low heartbeat rates are more likely to commit crime because they seek stimulation</a:t>
            </a:r>
          </a:p>
          <a:p>
            <a:pPr lvl="2"/>
            <a:r>
              <a:rPr lang="en-US" dirty="0"/>
              <a:t>Autonomic Nervous System - provocations that some people might merely shrug off are viewed as highly confrontational by others.</a:t>
            </a:r>
          </a:p>
        </p:txBody>
      </p:sp>
    </p:spTree>
    <p:extLst>
      <p:ext uri="{BB962C8B-B14F-4D97-AF65-F5344CB8AC3E}">
        <p14:creationId xmlns:p14="http://schemas.microsoft.com/office/powerpoint/2010/main" val="15302137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AD2D2-419F-4537-804A-36450B5106DD}"/>
              </a:ext>
            </a:extLst>
          </p:cNvPr>
          <p:cNvSpPr>
            <a:spLocks noGrp="1"/>
          </p:cNvSpPr>
          <p:nvPr>
            <p:ph type="title"/>
          </p:nvPr>
        </p:nvSpPr>
        <p:spPr/>
        <p:txBody>
          <a:bodyPr/>
          <a:lstStyle/>
          <a:p>
            <a:r>
              <a:rPr lang="en-US" dirty="0"/>
              <a:t>Biosocial Theories</a:t>
            </a:r>
          </a:p>
        </p:txBody>
      </p:sp>
      <p:sp>
        <p:nvSpPr>
          <p:cNvPr id="3" name="Content Placeholder 2">
            <a:extLst>
              <a:ext uri="{FF2B5EF4-FFF2-40B4-BE49-F238E27FC236}">
                <a16:creationId xmlns:a16="http://schemas.microsoft.com/office/drawing/2014/main" id="{072AA848-B9B5-4B5E-9B2B-A465D572876B}"/>
              </a:ext>
            </a:extLst>
          </p:cNvPr>
          <p:cNvSpPr>
            <a:spLocks noGrp="1"/>
          </p:cNvSpPr>
          <p:nvPr>
            <p:ph idx="1"/>
          </p:nvPr>
        </p:nvSpPr>
        <p:spPr/>
        <p:txBody>
          <a:bodyPr>
            <a:normAutofit fontScale="92500" lnSpcReduction="20000"/>
          </a:bodyPr>
          <a:lstStyle/>
          <a:p>
            <a:pPr marL="514350" indent="-514350">
              <a:buFont typeface="+mj-lt"/>
              <a:buAutoNum type="arabicPeriod" startAt="4"/>
            </a:pPr>
            <a:r>
              <a:rPr lang="en-US" b="1" dirty="0"/>
              <a:t>Genetics Theory</a:t>
            </a:r>
          </a:p>
          <a:p>
            <a:pPr lvl="1"/>
            <a:r>
              <a:rPr lang="en-US" dirty="0"/>
              <a:t>What role does</a:t>
            </a:r>
            <a:r>
              <a:rPr lang="en-US" b="1" dirty="0"/>
              <a:t> </a:t>
            </a:r>
            <a:r>
              <a:rPr lang="en-US" dirty="0"/>
              <a:t>genetics plays in shaping human behavior and whether an inherited trait passed down from one generation to the next can lead to crime?</a:t>
            </a:r>
          </a:p>
          <a:p>
            <a:pPr lvl="1"/>
            <a:r>
              <a:rPr lang="en-US" dirty="0"/>
              <a:t>A number of studies have found that parental criminality and deviance do, in fact, have a powerful influence on delinquent behavior especially bullying.</a:t>
            </a:r>
          </a:p>
          <a:p>
            <a:pPr lvl="1"/>
            <a:r>
              <a:rPr lang="en-US" dirty="0"/>
              <a:t>Research does show that if one sibling engages in antisocial behavior, so do his/her brothers and sisters.</a:t>
            </a:r>
          </a:p>
          <a:p>
            <a:pPr lvl="1"/>
            <a:r>
              <a:rPr lang="en-US" dirty="0"/>
              <a:t>Biosocial theorists have compared the behavior of same sex twins and again found concordance in their behavior patterns.</a:t>
            </a:r>
          </a:p>
          <a:p>
            <a:pPr lvl="1"/>
            <a:r>
              <a:rPr lang="en-US" dirty="0"/>
              <a:t>Twin studies also have their detractors. Some opponents suggest that available evidence provides little conclusive proof that crime is genetically predetermined.</a:t>
            </a:r>
          </a:p>
          <a:p>
            <a:pPr lvl="1"/>
            <a:r>
              <a:rPr lang="en-US" dirty="0"/>
              <a:t>The genes–crime relationship is </a:t>
            </a:r>
            <a:r>
              <a:rPr lang="en-US" b="1" dirty="0"/>
              <a:t>controversial</a:t>
            </a:r>
            <a:r>
              <a:rPr lang="en-US" dirty="0"/>
              <a:t> because it implies that the propensity to commit crime is present at birth and cannot be altered. It raises </a:t>
            </a:r>
            <a:r>
              <a:rPr lang="en-US" b="1" dirty="0"/>
              <a:t>moral dilemmas</a:t>
            </a:r>
            <a:r>
              <a:rPr lang="en-US" dirty="0"/>
              <a:t>: if someone’s parent is a criminal, should we lock up the children as a precautionary measure?</a:t>
            </a:r>
          </a:p>
        </p:txBody>
      </p:sp>
    </p:spTree>
    <p:extLst>
      <p:ext uri="{BB962C8B-B14F-4D97-AF65-F5344CB8AC3E}">
        <p14:creationId xmlns:p14="http://schemas.microsoft.com/office/powerpoint/2010/main" val="10912526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B1904-8E54-49AA-8937-4C2737E51E02}"/>
              </a:ext>
            </a:extLst>
          </p:cNvPr>
          <p:cNvSpPr>
            <a:spLocks noGrp="1"/>
          </p:cNvSpPr>
          <p:nvPr>
            <p:ph type="title"/>
          </p:nvPr>
        </p:nvSpPr>
        <p:spPr/>
        <p:txBody>
          <a:bodyPr/>
          <a:lstStyle/>
          <a:p>
            <a:r>
              <a:rPr lang="en-US" dirty="0"/>
              <a:t>Biosocial Theories</a:t>
            </a:r>
          </a:p>
        </p:txBody>
      </p:sp>
      <p:sp>
        <p:nvSpPr>
          <p:cNvPr id="3" name="Content Placeholder 2">
            <a:extLst>
              <a:ext uri="{FF2B5EF4-FFF2-40B4-BE49-F238E27FC236}">
                <a16:creationId xmlns:a16="http://schemas.microsoft.com/office/drawing/2014/main" id="{6EEC577E-A7FB-4C07-A1A1-B87628D9080C}"/>
              </a:ext>
            </a:extLst>
          </p:cNvPr>
          <p:cNvSpPr>
            <a:spLocks noGrp="1"/>
          </p:cNvSpPr>
          <p:nvPr>
            <p:ph idx="1"/>
          </p:nvPr>
        </p:nvSpPr>
        <p:spPr/>
        <p:txBody>
          <a:bodyPr/>
          <a:lstStyle/>
          <a:p>
            <a:pPr marL="514350" indent="-514350">
              <a:buFont typeface="+mj-lt"/>
              <a:buAutoNum type="arabicPeriod" startAt="5"/>
            </a:pPr>
            <a:r>
              <a:rPr lang="en-US" b="1" dirty="0"/>
              <a:t>Evolutionary Theory</a:t>
            </a:r>
          </a:p>
          <a:p>
            <a:pPr lvl="1"/>
            <a:r>
              <a:rPr lang="en-US" dirty="0"/>
              <a:t>Some criminologists believe the human traits that produce violence and aggression are produced through the long process of human evolution. </a:t>
            </a:r>
          </a:p>
          <a:p>
            <a:pPr lvl="1"/>
            <a:r>
              <a:rPr lang="en-US" dirty="0"/>
              <a:t>According to this evolutionary view, the competition for scarce resources has influenced and shaped the human species.</a:t>
            </a:r>
          </a:p>
          <a:p>
            <a:pPr lvl="1"/>
            <a:r>
              <a:rPr lang="en-US" dirty="0"/>
              <a:t>Evolutionary concepts have been linked to </a:t>
            </a:r>
            <a:r>
              <a:rPr lang="en-US" b="1" dirty="0"/>
              <a:t>gender-based differences </a:t>
            </a:r>
            <a:r>
              <a:rPr lang="en-US" dirty="0"/>
              <a:t>in the crime rate. Males are aggressive. They mate a lot more than woman. Hence, aggression part of society.</a:t>
            </a:r>
          </a:p>
          <a:p>
            <a:pPr lvl="1"/>
            <a:r>
              <a:rPr lang="en-US" dirty="0"/>
              <a:t>High rates of spouse abuse in modern society may be a function of aggressive men seeking to control and possess mates.</a:t>
            </a:r>
          </a:p>
        </p:txBody>
      </p:sp>
    </p:spTree>
    <p:extLst>
      <p:ext uri="{BB962C8B-B14F-4D97-AF65-F5344CB8AC3E}">
        <p14:creationId xmlns:p14="http://schemas.microsoft.com/office/powerpoint/2010/main" val="32287153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03D5A-5515-4A56-AD03-0CC87EF3BDEE}"/>
              </a:ext>
            </a:extLst>
          </p:cNvPr>
          <p:cNvSpPr>
            <a:spLocks noGrp="1"/>
          </p:cNvSpPr>
          <p:nvPr>
            <p:ph type="title"/>
          </p:nvPr>
        </p:nvSpPr>
        <p:spPr/>
        <p:txBody>
          <a:bodyPr/>
          <a:lstStyle/>
          <a:p>
            <a:r>
              <a:rPr lang="en-US" dirty="0"/>
              <a:t>Biosocial Theories - Summary</a:t>
            </a:r>
          </a:p>
        </p:txBody>
      </p:sp>
      <p:pic>
        <p:nvPicPr>
          <p:cNvPr id="4" name="Content Placeholder 3">
            <a:extLst>
              <a:ext uri="{FF2B5EF4-FFF2-40B4-BE49-F238E27FC236}">
                <a16:creationId xmlns:a16="http://schemas.microsoft.com/office/drawing/2014/main" id="{BA0A7F0D-67DC-4B7B-BF4E-54CAA41B4A86}"/>
              </a:ext>
            </a:extLst>
          </p:cNvPr>
          <p:cNvPicPr>
            <a:picLocks noGrp="1" noChangeAspect="1"/>
          </p:cNvPicPr>
          <p:nvPr>
            <p:ph idx="1"/>
          </p:nvPr>
        </p:nvPicPr>
        <p:blipFill>
          <a:blip r:embed="rId2"/>
          <a:stretch>
            <a:fillRect/>
          </a:stretch>
        </p:blipFill>
        <p:spPr>
          <a:xfrm>
            <a:off x="838200" y="1980747"/>
            <a:ext cx="4847596" cy="4351338"/>
          </a:xfrm>
          <a:prstGeom prst="rect">
            <a:avLst/>
          </a:prstGeom>
        </p:spPr>
      </p:pic>
      <p:pic>
        <p:nvPicPr>
          <p:cNvPr id="5" name="Picture 4">
            <a:extLst>
              <a:ext uri="{FF2B5EF4-FFF2-40B4-BE49-F238E27FC236}">
                <a16:creationId xmlns:a16="http://schemas.microsoft.com/office/drawing/2014/main" id="{4E0DB04C-6401-4062-B3DA-FB54342C18A1}"/>
              </a:ext>
            </a:extLst>
          </p:cNvPr>
          <p:cNvPicPr>
            <a:picLocks noChangeAspect="1"/>
          </p:cNvPicPr>
          <p:nvPr/>
        </p:nvPicPr>
        <p:blipFill>
          <a:blip r:embed="rId3"/>
          <a:stretch>
            <a:fillRect/>
          </a:stretch>
        </p:blipFill>
        <p:spPr>
          <a:xfrm>
            <a:off x="6583817" y="1980747"/>
            <a:ext cx="4957926" cy="4351338"/>
          </a:xfrm>
          <a:prstGeom prst="rect">
            <a:avLst/>
          </a:prstGeom>
        </p:spPr>
      </p:pic>
    </p:spTree>
    <p:extLst>
      <p:ext uri="{BB962C8B-B14F-4D97-AF65-F5344CB8AC3E}">
        <p14:creationId xmlns:p14="http://schemas.microsoft.com/office/powerpoint/2010/main" val="8853630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E22B6-B897-4E42-9EE3-A3E010CA5F6C}"/>
              </a:ext>
            </a:extLst>
          </p:cNvPr>
          <p:cNvSpPr>
            <a:spLocks noGrp="1"/>
          </p:cNvSpPr>
          <p:nvPr>
            <p:ph type="title"/>
          </p:nvPr>
        </p:nvSpPr>
        <p:spPr/>
        <p:txBody>
          <a:bodyPr/>
          <a:lstStyle/>
          <a:p>
            <a:r>
              <a:rPr lang="en-US" dirty="0"/>
              <a:t>Psychological Trait Theories</a:t>
            </a:r>
          </a:p>
        </p:txBody>
      </p:sp>
      <p:sp>
        <p:nvSpPr>
          <p:cNvPr id="3" name="Content Placeholder 2">
            <a:extLst>
              <a:ext uri="{FF2B5EF4-FFF2-40B4-BE49-F238E27FC236}">
                <a16:creationId xmlns:a16="http://schemas.microsoft.com/office/drawing/2014/main" id="{A67C3074-B7D0-405F-A905-314339294114}"/>
              </a:ext>
            </a:extLst>
          </p:cNvPr>
          <p:cNvSpPr>
            <a:spLocks noGrp="1"/>
          </p:cNvSpPr>
          <p:nvPr>
            <p:ph idx="1"/>
          </p:nvPr>
        </p:nvSpPr>
        <p:spPr/>
        <p:txBody>
          <a:bodyPr>
            <a:normAutofit fontScale="92500" lnSpcReduction="10000"/>
          </a:bodyPr>
          <a:lstStyle/>
          <a:p>
            <a:r>
              <a:rPr lang="en-US" dirty="0"/>
              <a:t>The second branch of trait theories focuses on the psychological aspects of crime, including the associations among intelligence, personality, learning, and criminal behavior.</a:t>
            </a:r>
          </a:p>
          <a:p>
            <a:r>
              <a:rPr lang="en-US" dirty="0"/>
              <a:t>Charles Goring in the </a:t>
            </a:r>
            <a:r>
              <a:rPr lang="en-US" i="1" dirty="0"/>
              <a:t>English Convict </a:t>
            </a:r>
            <a:r>
              <a:rPr lang="en-US" dirty="0"/>
              <a:t>found little commonalities of physical characteristics of criminals but he did see a pattern of similar psychological characteristics – he called it </a:t>
            </a:r>
            <a:r>
              <a:rPr lang="en-US" b="1" dirty="0"/>
              <a:t>defective intelligence</a:t>
            </a:r>
            <a:r>
              <a:rPr lang="en-US" dirty="0"/>
              <a:t>.</a:t>
            </a:r>
          </a:p>
          <a:p>
            <a:r>
              <a:rPr lang="en-US" dirty="0"/>
              <a:t>There are many psychological trait theories:</a:t>
            </a:r>
          </a:p>
          <a:p>
            <a:pPr marL="914400" lvl="1" indent="-457200">
              <a:buFont typeface="+mj-lt"/>
              <a:buAutoNum type="arabicPeriod"/>
            </a:pPr>
            <a:r>
              <a:rPr lang="en-US" dirty="0"/>
              <a:t>Psychodynamic Theory</a:t>
            </a:r>
          </a:p>
          <a:p>
            <a:pPr marL="914400" lvl="1" indent="-457200">
              <a:buFont typeface="+mj-lt"/>
              <a:buAutoNum type="arabicPeriod"/>
            </a:pPr>
            <a:r>
              <a:rPr lang="en-US" dirty="0"/>
              <a:t>Attachment Theory</a:t>
            </a:r>
          </a:p>
          <a:p>
            <a:pPr marL="914400" lvl="1" indent="-457200">
              <a:buFont typeface="+mj-lt"/>
              <a:buAutoNum type="arabicPeriod"/>
            </a:pPr>
            <a:r>
              <a:rPr lang="en-US" dirty="0"/>
              <a:t>Mental Disorders and Crime</a:t>
            </a:r>
          </a:p>
          <a:p>
            <a:pPr marL="914400" lvl="1" indent="-457200">
              <a:buFont typeface="+mj-lt"/>
              <a:buAutoNum type="arabicPeriod"/>
            </a:pPr>
            <a:r>
              <a:rPr lang="en-US" dirty="0"/>
              <a:t>Behavioral Theory</a:t>
            </a:r>
          </a:p>
          <a:p>
            <a:pPr marL="914400" lvl="1" indent="-457200">
              <a:buFont typeface="+mj-lt"/>
              <a:buAutoNum type="arabicPeriod"/>
            </a:pPr>
            <a:r>
              <a:rPr lang="en-US" dirty="0"/>
              <a:t>Cognitive Theory</a:t>
            </a:r>
          </a:p>
        </p:txBody>
      </p:sp>
    </p:spTree>
    <p:extLst>
      <p:ext uri="{BB962C8B-B14F-4D97-AF65-F5344CB8AC3E}">
        <p14:creationId xmlns:p14="http://schemas.microsoft.com/office/powerpoint/2010/main" val="16441819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B42D1-774D-4DC4-9986-0B42CE813DA3}"/>
              </a:ext>
            </a:extLst>
          </p:cNvPr>
          <p:cNvSpPr>
            <a:spLocks noGrp="1"/>
          </p:cNvSpPr>
          <p:nvPr>
            <p:ph type="title"/>
          </p:nvPr>
        </p:nvSpPr>
        <p:spPr/>
        <p:txBody>
          <a:bodyPr/>
          <a:lstStyle/>
          <a:p>
            <a:r>
              <a:rPr lang="en-US" dirty="0"/>
              <a:t>Psychological Trait Theories</a:t>
            </a:r>
          </a:p>
        </p:txBody>
      </p:sp>
      <p:sp>
        <p:nvSpPr>
          <p:cNvPr id="3" name="Content Placeholder 2">
            <a:extLst>
              <a:ext uri="{FF2B5EF4-FFF2-40B4-BE49-F238E27FC236}">
                <a16:creationId xmlns:a16="http://schemas.microsoft.com/office/drawing/2014/main" id="{DC694194-7F87-4E49-A449-017AA7F6390F}"/>
              </a:ext>
            </a:extLst>
          </p:cNvPr>
          <p:cNvSpPr>
            <a:spLocks noGrp="1"/>
          </p:cNvSpPr>
          <p:nvPr>
            <p:ph idx="1"/>
          </p:nvPr>
        </p:nvSpPr>
        <p:spPr/>
        <p:txBody>
          <a:bodyPr>
            <a:normAutofit fontScale="92500" lnSpcReduction="10000"/>
          </a:bodyPr>
          <a:lstStyle/>
          <a:p>
            <a:pPr marL="514350" indent="-514350">
              <a:buFont typeface="+mj-lt"/>
              <a:buAutoNum type="arabicPeriod"/>
            </a:pPr>
            <a:r>
              <a:rPr lang="en-US" b="1" dirty="0"/>
              <a:t>Psychodynamic Theory</a:t>
            </a:r>
          </a:p>
          <a:p>
            <a:pPr lvl="1"/>
            <a:r>
              <a:rPr lang="en-US" dirty="0"/>
              <a:t>Psychodynamic (or psychoanalytic) psychology was founded by Viennese psychiatrist Sigmund Freud and has since remained popular in the field of psychology.</a:t>
            </a:r>
          </a:p>
          <a:p>
            <a:pPr lvl="1"/>
            <a:r>
              <a:rPr lang="en-US" dirty="0"/>
              <a:t>Contemporary psychodynamic theory places greater emphasis on </a:t>
            </a:r>
            <a:r>
              <a:rPr lang="en-US" b="1" dirty="0"/>
              <a:t>conscious experience </a:t>
            </a:r>
            <a:r>
              <a:rPr lang="en-US" dirty="0"/>
              <a:t>and its interaction with the u</a:t>
            </a:r>
            <a:r>
              <a:rPr lang="en-US" b="1" dirty="0"/>
              <a:t>nconscious</a:t>
            </a:r>
            <a:r>
              <a:rPr lang="en-US" dirty="0"/>
              <a:t>, in addition to the role that </a:t>
            </a:r>
            <a:r>
              <a:rPr lang="en-US" b="1" dirty="0"/>
              <a:t>social factors </a:t>
            </a:r>
            <a:r>
              <a:rPr lang="en-US" dirty="0"/>
              <a:t>play in development.</a:t>
            </a:r>
          </a:p>
          <a:p>
            <a:pPr lvl="1"/>
            <a:r>
              <a:rPr lang="en-US" b="1" dirty="0"/>
              <a:t>Elements of Psychodynamic Theory:</a:t>
            </a:r>
          </a:p>
          <a:p>
            <a:pPr marL="1371600" lvl="2" indent="-457200">
              <a:buFont typeface="+mj-lt"/>
              <a:buAutoNum type="arabicPeriod"/>
            </a:pPr>
            <a:r>
              <a:rPr lang="en-US" b="1" dirty="0"/>
              <a:t>Id (Pleasure Principle) </a:t>
            </a:r>
            <a:r>
              <a:rPr lang="en-US" dirty="0"/>
              <a:t>- Unconscious biological drives; requires instant gratification</a:t>
            </a:r>
          </a:p>
          <a:p>
            <a:pPr marL="1371600" lvl="2" indent="-457200">
              <a:buFont typeface="+mj-lt"/>
              <a:buAutoNum type="arabicPeriod"/>
            </a:pPr>
            <a:r>
              <a:rPr lang="en-US" b="1" dirty="0"/>
              <a:t>Ego (Reality Principle) </a:t>
            </a:r>
            <a:r>
              <a:rPr lang="en-US" dirty="0"/>
              <a:t>- Helps the personality refine the demands of the id; helps person adapt to conventions</a:t>
            </a:r>
          </a:p>
          <a:p>
            <a:pPr marL="1371600" lvl="2" indent="-457200">
              <a:buFont typeface="+mj-lt"/>
              <a:buAutoNum type="arabicPeriod"/>
            </a:pPr>
            <a:r>
              <a:rPr lang="en-US" b="1" dirty="0"/>
              <a:t>Superego (The conscience) </a:t>
            </a:r>
            <a:r>
              <a:rPr lang="en-US" dirty="0"/>
              <a:t>- The moral aspect of the personality; superego is divided into two parts: </a:t>
            </a:r>
            <a:r>
              <a:rPr lang="en-US" b="1" dirty="0"/>
              <a:t>conscience</a:t>
            </a:r>
            <a:r>
              <a:rPr lang="en-US" dirty="0"/>
              <a:t> and </a:t>
            </a:r>
            <a:r>
              <a:rPr lang="en-US" b="1" dirty="0"/>
              <a:t>ego ideal</a:t>
            </a:r>
            <a:r>
              <a:rPr lang="en-US" dirty="0"/>
              <a:t>. Conscience tells what is right and wrong. It forces the ego to control the id and directs the individual into morally acceptable and responsible behaviors, which may not be pleasurable.</a:t>
            </a:r>
          </a:p>
          <a:p>
            <a:pPr lvl="2"/>
            <a:endParaRPr lang="en-US" dirty="0"/>
          </a:p>
          <a:p>
            <a:pPr marL="1371600" lvl="2" indent="-457200">
              <a:buFont typeface="+mj-lt"/>
              <a:buAutoNum type="arabicPeriod"/>
            </a:pPr>
            <a:endParaRPr lang="en-US" dirty="0"/>
          </a:p>
        </p:txBody>
      </p:sp>
    </p:spTree>
    <p:extLst>
      <p:ext uri="{BB962C8B-B14F-4D97-AF65-F5344CB8AC3E}">
        <p14:creationId xmlns:p14="http://schemas.microsoft.com/office/powerpoint/2010/main" val="17491842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B7FD2-3099-435C-A064-62D8E560AD70}"/>
              </a:ext>
            </a:extLst>
          </p:cNvPr>
          <p:cNvSpPr>
            <a:spLocks noGrp="1"/>
          </p:cNvSpPr>
          <p:nvPr>
            <p:ph type="title"/>
          </p:nvPr>
        </p:nvSpPr>
        <p:spPr/>
        <p:txBody>
          <a:bodyPr/>
          <a:lstStyle/>
          <a:p>
            <a:r>
              <a:rPr lang="en-US" dirty="0"/>
              <a:t>Psychological Trait Theories</a:t>
            </a:r>
          </a:p>
        </p:txBody>
      </p:sp>
      <p:sp>
        <p:nvSpPr>
          <p:cNvPr id="3" name="Content Placeholder 2">
            <a:extLst>
              <a:ext uri="{FF2B5EF4-FFF2-40B4-BE49-F238E27FC236}">
                <a16:creationId xmlns:a16="http://schemas.microsoft.com/office/drawing/2014/main" id="{96D8EC00-5CE9-4F8C-ADE0-8009E950C9FF}"/>
              </a:ext>
            </a:extLst>
          </p:cNvPr>
          <p:cNvSpPr>
            <a:spLocks noGrp="1"/>
          </p:cNvSpPr>
          <p:nvPr>
            <p:ph idx="1"/>
          </p:nvPr>
        </p:nvSpPr>
        <p:spPr/>
        <p:txBody>
          <a:bodyPr>
            <a:normAutofit fontScale="85000" lnSpcReduction="20000"/>
          </a:bodyPr>
          <a:lstStyle/>
          <a:p>
            <a:pPr marL="514350" indent="-514350">
              <a:buFont typeface="+mj-lt"/>
              <a:buAutoNum type="arabicPeriod"/>
            </a:pPr>
            <a:r>
              <a:rPr lang="en-US" b="1" dirty="0"/>
              <a:t>Psychodynamic Theory (continued)</a:t>
            </a:r>
          </a:p>
          <a:p>
            <a:pPr lvl="1"/>
            <a:r>
              <a:rPr lang="en-US" b="1" dirty="0"/>
              <a:t>Stages of Human Development</a:t>
            </a:r>
          </a:p>
          <a:p>
            <a:pPr marL="1371600" lvl="2" indent="-457200">
              <a:buFont typeface="+mj-lt"/>
              <a:buAutoNum type="arabicPeriod"/>
            </a:pPr>
            <a:r>
              <a:rPr lang="en-US" b="1" dirty="0"/>
              <a:t>Oral Stage </a:t>
            </a:r>
            <a:r>
              <a:rPr lang="en-US" dirty="0"/>
              <a:t>- the first year of life, a child attains pleasure by sucking and biting</a:t>
            </a:r>
          </a:p>
          <a:p>
            <a:pPr marL="1371600" lvl="2" indent="-457200">
              <a:buFont typeface="+mj-lt"/>
              <a:buAutoNum type="arabicPeriod"/>
            </a:pPr>
            <a:r>
              <a:rPr lang="en-US" b="1" dirty="0"/>
              <a:t>Anal Stage </a:t>
            </a:r>
            <a:r>
              <a:rPr lang="en-US" dirty="0"/>
              <a:t>- the focus of sexual attention is on the elimination of bodily wastes</a:t>
            </a:r>
          </a:p>
          <a:p>
            <a:pPr marL="1371600" lvl="2" indent="-457200">
              <a:buFont typeface="+mj-lt"/>
              <a:buAutoNum type="arabicPeriod"/>
            </a:pPr>
            <a:r>
              <a:rPr lang="en-US" b="1" dirty="0"/>
              <a:t>Phallic Stage </a:t>
            </a:r>
            <a:r>
              <a:rPr lang="en-US" dirty="0"/>
              <a:t>- occurs during the third year, when children focus their attention on their genitals. Males begin to have sexual feelings for their mothers (the Oedipus complex) and girls for their fathers (the Electra complex).</a:t>
            </a:r>
          </a:p>
          <a:p>
            <a:pPr lvl="1"/>
            <a:r>
              <a:rPr lang="en-US" dirty="0"/>
              <a:t>If conflicts are encountered during any of the stages of development, a person can become </a:t>
            </a:r>
            <a:r>
              <a:rPr lang="en-US" b="1" dirty="0"/>
              <a:t>fixated</a:t>
            </a:r>
            <a:r>
              <a:rPr lang="en-US" dirty="0"/>
              <a:t> at that point e.g. an infant who does not receive enough oral gratification during the first year of life is likely as an adult to engage in such oral behavior as smoking, drinking, or drug abuse.</a:t>
            </a:r>
          </a:p>
          <a:p>
            <a:pPr lvl="1"/>
            <a:r>
              <a:rPr lang="en-US" dirty="0"/>
              <a:t>Psychologists have long linked criminality to abnormal mental states:</a:t>
            </a:r>
          </a:p>
          <a:p>
            <a:pPr marL="1371600" lvl="2" indent="-457200">
              <a:buFont typeface="+mj-lt"/>
              <a:buAutoNum type="arabicPeriod"/>
            </a:pPr>
            <a:r>
              <a:rPr lang="en-US" dirty="0"/>
              <a:t>Inferiority Complex</a:t>
            </a:r>
          </a:p>
          <a:p>
            <a:pPr marL="1371600" lvl="2" indent="-457200">
              <a:buFont typeface="+mj-lt"/>
              <a:buAutoNum type="arabicPeriod"/>
            </a:pPr>
            <a:r>
              <a:rPr lang="en-US" dirty="0"/>
              <a:t>Identity Crisis</a:t>
            </a:r>
          </a:p>
          <a:p>
            <a:pPr marL="1371600" lvl="2" indent="-457200">
              <a:buFont typeface="+mj-lt"/>
              <a:buAutoNum type="arabicPeriod"/>
            </a:pPr>
            <a:r>
              <a:rPr lang="en-US" dirty="0"/>
              <a:t>Latent delinquency (certain people have a personal characteristic that is responsible for their need to commit crime)</a:t>
            </a:r>
          </a:p>
          <a:p>
            <a:pPr marL="1371600" lvl="2" indent="-457200">
              <a:buFont typeface="+mj-lt"/>
              <a:buAutoNum type="arabicPeriod"/>
            </a:pPr>
            <a:r>
              <a:rPr lang="en-US" dirty="0"/>
              <a:t>Bipolar Disorder</a:t>
            </a:r>
          </a:p>
        </p:txBody>
      </p:sp>
    </p:spTree>
    <p:extLst>
      <p:ext uri="{BB962C8B-B14F-4D97-AF65-F5344CB8AC3E}">
        <p14:creationId xmlns:p14="http://schemas.microsoft.com/office/powerpoint/2010/main" val="31405209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ACB2D-979D-4DA3-A09A-2E2D6BC3C029}"/>
              </a:ext>
            </a:extLst>
          </p:cNvPr>
          <p:cNvSpPr>
            <a:spLocks noGrp="1"/>
          </p:cNvSpPr>
          <p:nvPr>
            <p:ph type="title"/>
          </p:nvPr>
        </p:nvSpPr>
        <p:spPr/>
        <p:txBody>
          <a:bodyPr/>
          <a:lstStyle/>
          <a:p>
            <a:r>
              <a:rPr lang="en-US" dirty="0"/>
              <a:t>Psychological Trait Theories</a:t>
            </a:r>
          </a:p>
        </p:txBody>
      </p:sp>
      <p:sp>
        <p:nvSpPr>
          <p:cNvPr id="3" name="Content Placeholder 2">
            <a:extLst>
              <a:ext uri="{FF2B5EF4-FFF2-40B4-BE49-F238E27FC236}">
                <a16:creationId xmlns:a16="http://schemas.microsoft.com/office/drawing/2014/main" id="{247C54D6-0017-4773-898F-98C0039CF94D}"/>
              </a:ext>
            </a:extLst>
          </p:cNvPr>
          <p:cNvSpPr>
            <a:spLocks noGrp="1"/>
          </p:cNvSpPr>
          <p:nvPr>
            <p:ph idx="1"/>
          </p:nvPr>
        </p:nvSpPr>
        <p:spPr/>
        <p:txBody>
          <a:bodyPr>
            <a:normAutofit fontScale="77500" lnSpcReduction="20000"/>
          </a:bodyPr>
          <a:lstStyle/>
          <a:p>
            <a:pPr marL="514350" indent="-514350">
              <a:buFont typeface="+mj-lt"/>
              <a:buAutoNum type="arabicPeriod" startAt="2"/>
            </a:pPr>
            <a:r>
              <a:rPr lang="en-US" b="1" dirty="0"/>
              <a:t>Attachment Theory</a:t>
            </a:r>
          </a:p>
          <a:p>
            <a:pPr lvl="1"/>
            <a:r>
              <a:rPr lang="en-US" dirty="0"/>
              <a:t>Emotional bonds to another person has important lasting psychological implications that follow people across the life span.</a:t>
            </a:r>
          </a:p>
          <a:p>
            <a:pPr lvl="1"/>
            <a:r>
              <a:rPr lang="en-US" dirty="0"/>
              <a:t>According to this view, failing to develop proper attachment may cause people to fall prey to a number of psychological disorders. </a:t>
            </a:r>
          </a:p>
          <a:p>
            <a:pPr lvl="1"/>
            <a:r>
              <a:rPr lang="en-US" dirty="0"/>
              <a:t>Criminologists have linked people having detachment problems with a variety of antisocial behaviors, including sexual assault and child abuse. </a:t>
            </a:r>
          </a:p>
          <a:p>
            <a:pPr marL="514350" indent="-514350">
              <a:buFont typeface="+mj-lt"/>
              <a:buAutoNum type="arabicPeriod" startAt="2"/>
            </a:pPr>
            <a:r>
              <a:rPr lang="en-US" b="1" dirty="0"/>
              <a:t>Behavioral Theory</a:t>
            </a:r>
          </a:p>
          <a:p>
            <a:pPr lvl="1"/>
            <a:r>
              <a:rPr lang="en-US" dirty="0"/>
              <a:t>Behavior theorists are concerned with the actual behaviors people engage in during the course of their daily lives. </a:t>
            </a:r>
          </a:p>
          <a:p>
            <a:pPr lvl="1"/>
            <a:r>
              <a:rPr lang="en-US" dirty="0"/>
              <a:t>The major premise of behavior theory is that people alter their behavior according to the reactions it receives from others. </a:t>
            </a:r>
          </a:p>
          <a:p>
            <a:pPr lvl="1"/>
            <a:r>
              <a:rPr lang="en-US" dirty="0"/>
              <a:t>Behavior is supported by rewards and extinguished by negative reactions or punishments.</a:t>
            </a:r>
          </a:p>
          <a:p>
            <a:pPr lvl="1"/>
            <a:r>
              <a:rPr lang="en-US" b="1" dirty="0"/>
              <a:t>Social Learning </a:t>
            </a:r>
            <a:r>
              <a:rPr lang="en-US" dirty="0"/>
              <a:t>is the branch of behavior theory most relevant to criminology.</a:t>
            </a:r>
          </a:p>
          <a:p>
            <a:pPr lvl="1"/>
            <a:r>
              <a:rPr lang="en-US" dirty="0"/>
              <a:t>People learn to act aggressively when, as children, they model their behavior after the violent acts of adults.</a:t>
            </a:r>
          </a:p>
          <a:p>
            <a:pPr lvl="1"/>
            <a:r>
              <a:rPr lang="en-US" b="1" dirty="0"/>
              <a:t>Behavior is learned by: </a:t>
            </a:r>
            <a:r>
              <a:rPr lang="en-US" dirty="0"/>
              <a:t>family, environment and mass media.</a:t>
            </a:r>
          </a:p>
        </p:txBody>
      </p:sp>
    </p:spTree>
    <p:extLst>
      <p:ext uri="{BB962C8B-B14F-4D97-AF65-F5344CB8AC3E}">
        <p14:creationId xmlns:p14="http://schemas.microsoft.com/office/powerpoint/2010/main" val="314178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258E0-54EF-491A-AAE8-5A08F9E2606D}"/>
              </a:ext>
            </a:extLst>
          </p:cNvPr>
          <p:cNvSpPr>
            <a:spLocks noGrp="1"/>
          </p:cNvSpPr>
          <p:nvPr>
            <p:ph type="title"/>
          </p:nvPr>
        </p:nvSpPr>
        <p:spPr/>
        <p:txBody>
          <a:bodyPr/>
          <a:lstStyle/>
          <a:p>
            <a:r>
              <a:rPr lang="en-US" dirty="0"/>
              <a:t>Psychological Trait Theories</a:t>
            </a:r>
          </a:p>
        </p:txBody>
      </p:sp>
      <p:sp>
        <p:nvSpPr>
          <p:cNvPr id="3" name="Content Placeholder 2">
            <a:extLst>
              <a:ext uri="{FF2B5EF4-FFF2-40B4-BE49-F238E27FC236}">
                <a16:creationId xmlns:a16="http://schemas.microsoft.com/office/drawing/2014/main" id="{C23F2D49-ECE9-4D2D-99D3-4C4834B588AE}"/>
              </a:ext>
            </a:extLst>
          </p:cNvPr>
          <p:cNvSpPr>
            <a:spLocks noGrp="1"/>
          </p:cNvSpPr>
          <p:nvPr>
            <p:ph idx="1"/>
          </p:nvPr>
        </p:nvSpPr>
        <p:spPr/>
        <p:txBody>
          <a:bodyPr/>
          <a:lstStyle/>
          <a:p>
            <a:pPr marL="514350" indent="-514350">
              <a:buFont typeface="+mj-lt"/>
              <a:buAutoNum type="arabicPeriod" startAt="4"/>
            </a:pPr>
            <a:r>
              <a:rPr lang="en-US" b="1" dirty="0"/>
              <a:t>Cognitive Theory</a:t>
            </a:r>
          </a:p>
          <a:p>
            <a:pPr lvl="1"/>
            <a:r>
              <a:rPr lang="en-US" dirty="0"/>
              <a:t>Psychologists with a cognitive perspective focus on mental processes and how people perceive and mentally represent the world around them and solve problems. </a:t>
            </a:r>
          </a:p>
          <a:p>
            <a:pPr lvl="1"/>
            <a:r>
              <a:rPr lang="en-US" dirty="0"/>
              <a:t>Today, there are several subdisciplines within the cognitive area:</a:t>
            </a:r>
          </a:p>
          <a:p>
            <a:pPr marL="1371600" lvl="2" indent="-457200">
              <a:buFont typeface="+mj-lt"/>
              <a:buAutoNum type="arabicPeriod"/>
            </a:pPr>
            <a:r>
              <a:rPr lang="en-US" b="1" dirty="0"/>
              <a:t>The moral development branch </a:t>
            </a:r>
            <a:r>
              <a:rPr lang="en-US" dirty="0"/>
              <a:t>is concerned with the way people morally represent and reason about the world. </a:t>
            </a:r>
          </a:p>
          <a:p>
            <a:pPr marL="1371600" lvl="2" indent="-457200">
              <a:buFont typeface="+mj-lt"/>
              <a:buAutoNum type="arabicPeriod"/>
            </a:pPr>
            <a:r>
              <a:rPr lang="en-US" b="1" dirty="0"/>
              <a:t>Humanistic psychology </a:t>
            </a:r>
            <a:r>
              <a:rPr lang="en-US" dirty="0"/>
              <a:t>stresses self-awareness and “getting in touch with feelings.” </a:t>
            </a:r>
          </a:p>
          <a:p>
            <a:pPr marL="1371600" lvl="2" indent="-457200">
              <a:buFont typeface="+mj-lt"/>
              <a:buAutoNum type="arabicPeriod"/>
            </a:pPr>
            <a:r>
              <a:rPr lang="en-US" b="1" dirty="0"/>
              <a:t>The information processing branch </a:t>
            </a:r>
            <a:r>
              <a:rPr lang="en-US" dirty="0"/>
              <a:t>focuses on the way people process, store, encode, retrieve, and manipulate information to make decisions and solve problems.</a:t>
            </a:r>
          </a:p>
          <a:p>
            <a:pPr lvl="1"/>
            <a:endParaRPr lang="en-US" dirty="0"/>
          </a:p>
        </p:txBody>
      </p:sp>
    </p:spTree>
    <p:extLst>
      <p:ext uri="{BB962C8B-B14F-4D97-AF65-F5344CB8AC3E}">
        <p14:creationId xmlns:p14="http://schemas.microsoft.com/office/powerpoint/2010/main" val="27710045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1434A-39BA-450C-8D68-752861980EB0}"/>
              </a:ext>
            </a:extLst>
          </p:cNvPr>
          <p:cNvSpPr>
            <a:spLocks noGrp="1"/>
          </p:cNvSpPr>
          <p:nvPr>
            <p:ph type="title"/>
          </p:nvPr>
        </p:nvSpPr>
        <p:spPr/>
        <p:txBody>
          <a:bodyPr>
            <a:normAutofit fontScale="90000"/>
          </a:bodyPr>
          <a:lstStyle/>
          <a:p>
            <a:r>
              <a:rPr lang="en-US" dirty="0"/>
              <a:t>Psychological Trait Theories - Summary</a:t>
            </a:r>
          </a:p>
        </p:txBody>
      </p:sp>
      <p:pic>
        <p:nvPicPr>
          <p:cNvPr id="4" name="Content Placeholder 3">
            <a:extLst>
              <a:ext uri="{FF2B5EF4-FFF2-40B4-BE49-F238E27FC236}">
                <a16:creationId xmlns:a16="http://schemas.microsoft.com/office/drawing/2014/main" id="{F2BC5E59-E3D5-468E-9188-69B6E95E6F25}"/>
              </a:ext>
            </a:extLst>
          </p:cNvPr>
          <p:cNvPicPr>
            <a:picLocks noGrp="1" noChangeAspect="1"/>
          </p:cNvPicPr>
          <p:nvPr>
            <p:ph idx="1"/>
          </p:nvPr>
        </p:nvPicPr>
        <p:blipFill>
          <a:blip r:embed="rId2"/>
          <a:stretch>
            <a:fillRect/>
          </a:stretch>
        </p:blipFill>
        <p:spPr>
          <a:xfrm>
            <a:off x="4117326" y="1347107"/>
            <a:ext cx="3803619" cy="5372612"/>
          </a:xfrm>
          <a:prstGeom prst="rect">
            <a:avLst/>
          </a:prstGeom>
        </p:spPr>
      </p:pic>
    </p:spTree>
    <p:extLst>
      <p:ext uri="{BB962C8B-B14F-4D97-AF65-F5344CB8AC3E}">
        <p14:creationId xmlns:p14="http://schemas.microsoft.com/office/powerpoint/2010/main" val="39452614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8BE-82EC-42AB-8C8B-DCD2E787361A}"/>
              </a:ext>
            </a:extLst>
          </p:cNvPr>
          <p:cNvSpPr>
            <a:spLocks noGrp="1"/>
          </p:cNvSpPr>
          <p:nvPr>
            <p:ph type="title"/>
          </p:nvPr>
        </p:nvSpPr>
        <p:spPr/>
        <p:txBody>
          <a:bodyPr/>
          <a:lstStyle/>
          <a:p>
            <a:r>
              <a:rPr lang="en-US" dirty="0"/>
              <a:t>Personality, Intelligence and Crime</a:t>
            </a:r>
          </a:p>
        </p:txBody>
      </p:sp>
      <p:sp>
        <p:nvSpPr>
          <p:cNvPr id="3" name="Content Placeholder 2">
            <a:extLst>
              <a:ext uri="{FF2B5EF4-FFF2-40B4-BE49-F238E27FC236}">
                <a16:creationId xmlns:a16="http://schemas.microsoft.com/office/drawing/2014/main" id="{7156E5EA-9A97-42A3-A76E-5F66DB605914}"/>
              </a:ext>
            </a:extLst>
          </p:cNvPr>
          <p:cNvSpPr>
            <a:spLocks noGrp="1"/>
          </p:cNvSpPr>
          <p:nvPr>
            <p:ph idx="1"/>
          </p:nvPr>
        </p:nvSpPr>
        <p:spPr>
          <a:xfrm>
            <a:off x="1120000" y="1567543"/>
            <a:ext cx="10233800" cy="5045528"/>
          </a:xfrm>
        </p:spPr>
        <p:txBody>
          <a:bodyPr>
            <a:normAutofit fontScale="77500" lnSpcReduction="20000"/>
          </a:bodyPr>
          <a:lstStyle/>
          <a:p>
            <a:r>
              <a:rPr lang="en-US" dirty="0"/>
              <a:t>Personality characteristics that may lead to criminality:</a:t>
            </a:r>
          </a:p>
          <a:p>
            <a:pPr lvl="1"/>
            <a:r>
              <a:rPr lang="en-US" dirty="0"/>
              <a:t>extroversion </a:t>
            </a:r>
          </a:p>
          <a:p>
            <a:pPr lvl="1"/>
            <a:r>
              <a:rPr lang="en-US" dirty="0"/>
              <a:t>feeling unappreciated </a:t>
            </a:r>
          </a:p>
          <a:p>
            <a:pPr lvl="1"/>
            <a:r>
              <a:rPr lang="en-US" dirty="0"/>
              <a:t>ambivalence </a:t>
            </a:r>
          </a:p>
          <a:p>
            <a:pPr lvl="1"/>
            <a:r>
              <a:rPr lang="en-US" dirty="0"/>
              <a:t>distrust of authority </a:t>
            </a:r>
          </a:p>
          <a:p>
            <a:pPr lvl="1"/>
            <a:r>
              <a:rPr lang="en-US" dirty="0"/>
              <a:t>impulsiveness </a:t>
            </a:r>
          </a:p>
          <a:p>
            <a:pPr lvl="1"/>
            <a:r>
              <a:rPr lang="en-US" dirty="0"/>
              <a:t>poor personal skills </a:t>
            </a:r>
          </a:p>
          <a:p>
            <a:pPr lvl="1"/>
            <a:r>
              <a:rPr lang="en-US" dirty="0"/>
              <a:t>narcissism </a:t>
            </a:r>
          </a:p>
          <a:p>
            <a:r>
              <a:rPr lang="en-US" dirty="0"/>
              <a:t>The terms psychopath and sociopath are commonly used to describe people who have an antisocial personality. People with these traits have been involved in some of the nation’s most notorious crimes. </a:t>
            </a:r>
          </a:p>
          <a:p>
            <a:pPr lvl="1"/>
            <a:r>
              <a:rPr lang="en-US" dirty="0"/>
              <a:t>Sociopath </a:t>
            </a:r>
            <a:r>
              <a:rPr lang="en-US" dirty="0">
                <a:sym typeface="Wingdings" panose="05000000000000000000" pitchFamily="2" charset="2"/>
              </a:rPr>
              <a:t> abnormal personality due to society</a:t>
            </a:r>
          </a:p>
          <a:p>
            <a:pPr lvl="1"/>
            <a:r>
              <a:rPr lang="en-US" dirty="0"/>
              <a:t>Psychopath </a:t>
            </a:r>
            <a:r>
              <a:rPr lang="en-US" dirty="0">
                <a:sym typeface="Wingdings" panose="05000000000000000000" pitchFamily="2" charset="2"/>
              </a:rPr>
              <a:t> abnormal personality due to genetic defect</a:t>
            </a:r>
          </a:p>
          <a:p>
            <a:r>
              <a:rPr lang="en-US" b="1" dirty="0"/>
              <a:t>Intelligence and Crime</a:t>
            </a:r>
          </a:p>
          <a:p>
            <a:pPr lvl="1"/>
            <a:r>
              <a:rPr lang="en-US" b="1" dirty="0"/>
              <a:t>Nature theory </a:t>
            </a:r>
            <a:r>
              <a:rPr lang="en-US" dirty="0"/>
              <a:t>argues that intelligence is largely determined genetically. Low IQ people have a higher chance of committing crimes. </a:t>
            </a:r>
          </a:p>
          <a:p>
            <a:pPr lvl="1"/>
            <a:r>
              <a:rPr lang="en-US" b="1" dirty="0"/>
              <a:t>Nurture theory </a:t>
            </a:r>
            <a:r>
              <a:rPr lang="en-US" dirty="0"/>
              <a:t>states that intelligence must be viewed as partly biological but primarily sociological. Low IQ is a result of bad social conditions and it leads to crime. </a:t>
            </a:r>
          </a:p>
        </p:txBody>
      </p:sp>
    </p:spTree>
    <p:extLst>
      <p:ext uri="{BB962C8B-B14F-4D97-AF65-F5344CB8AC3E}">
        <p14:creationId xmlns:p14="http://schemas.microsoft.com/office/powerpoint/2010/main" val="36024655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03587-3C90-415B-9439-834BF1A810AC}"/>
              </a:ext>
            </a:extLst>
          </p:cNvPr>
          <p:cNvSpPr>
            <a:spLocks noGrp="1"/>
          </p:cNvSpPr>
          <p:nvPr>
            <p:ph type="title"/>
          </p:nvPr>
        </p:nvSpPr>
        <p:spPr/>
        <p:txBody>
          <a:bodyPr>
            <a:normAutofit/>
          </a:bodyPr>
          <a:lstStyle/>
          <a:p>
            <a:r>
              <a:rPr lang="en-US" dirty="0"/>
              <a:t>Examples of Trait Theories Criminals</a:t>
            </a:r>
          </a:p>
        </p:txBody>
      </p:sp>
      <p:sp>
        <p:nvSpPr>
          <p:cNvPr id="3" name="Content Placeholder 2">
            <a:extLst>
              <a:ext uri="{FF2B5EF4-FFF2-40B4-BE49-F238E27FC236}">
                <a16:creationId xmlns:a16="http://schemas.microsoft.com/office/drawing/2014/main" id="{50528DBF-681A-4F9E-A502-628C2FD1135A}"/>
              </a:ext>
            </a:extLst>
          </p:cNvPr>
          <p:cNvSpPr>
            <a:spLocks noGrp="1"/>
          </p:cNvSpPr>
          <p:nvPr>
            <p:ph idx="1"/>
          </p:nvPr>
        </p:nvSpPr>
        <p:spPr/>
        <p:txBody>
          <a:bodyPr>
            <a:normAutofit fontScale="92500" lnSpcReduction="20000"/>
          </a:bodyPr>
          <a:lstStyle/>
          <a:p>
            <a:r>
              <a:rPr lang="en-US" dirty="0"/>
              <a:t>In 2007, 23-year-old Seung-Hui Cho took the lives of 32 people—27 students and 5 professors—at Virginia Tech before taking his own life. He was described as “anti-social” and a “loner”. He had been involuntarily institutionalized in a mental health facility.</a:t>
            </a:r>
          </a:p>
          <a:p>
            <a:r>
              <a:rPr lang="en-US" dirty="0"/>
              <a:t>There have been numerous anecdotal cases of violence linked to TV and films. In a famous incident, John Hinckley shot President Ronald Reagan due to his obsession with actress Jodie Foster, which developed after he watched her play a prostitute in the violent film Taxi Driver. Hinckley viewed the film at least 15 times.</a:t>
            </a:r>
          </a:p>
          <a:p>
            <a:r>
              <a:rPr lang="en-US" dirty="0"/>
              <a:t>Robert Chambers killed Jennifer Levin in New York and claimed it was an accident and she was trying to rape her. Later, it was found through a videotape that he was a socio-path/psycho-path. He served and </a:t>
            </a:r>
            <a:r>
              <a:rPr lang="en-US" dirty="0" err="1"/>
              <a:t>and</a:t>
            </a:r>
            <a:r>
              <a:rPr lang="en-US" dirty="0"/>
              <a:t> is currently serving 15+19 years.</a:t>
            </a:r>
          </a:p>
        </p:txBody>
      </p:sp>
    </p:spTree>
    <p:extLst>
      <p:ext uri="{BB962C8B-B14F-4D97-AF65-F5344CB8AC3E}">
        <p14:creationId xmlns:p14="http://schemas.microsoft.com/office/powerpoint/2010/main" val="19561622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E74C4-E0AD-452B-99A4-3FF6DED867EA}"/>
              </a:ext>
            </a:extLst>
          </p:cNvPr>
          <p:cNvSpPr>
            <a:spLocks noGrp="1"/>
          </p:cNvSpPr>
          <p:nvPr>
            <p:ph type="ctrTitle"/>
          </p:nvPr>
        </p:nvSpPr>
        <p:spPr/>
        <p:txBody>
          <a:bodyPr/>
          <a:lstStyle/>
          <a:p>
            <a:r>
              <a:rPr lang="en-US" dirty="0"/>
              <a:t>Social Theories</a:t>
            </a:r>
          </a:p>
        </p:txBody>
      </p:sp>
    </p:spTree>
    <p:extLst>
      <p:ext uri="{BB962C8B-B14F-4D97-AF65-F5344CB8AC3E}">
        <p14:creationId xmlns:p14="http://schemas.microsoft.com/office/powerpoint/2010/main" val="12017032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C4973-35C7-49E8-8958-FF789A042067}"/>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84C9E264-804B-480F-8211-FC57752FDCE1}"/>
              </a:ext>
            </a:extLst>
          </p:cNvPr>
          <p:cNvSpPr>
            <a:spLocks noGrp="1"/>
          </p:cNvSpPr>
          <p:nvPr>
            <p:ph idx="1"/>
          </p:nvPr>
        </p:nvSpPr>
        <p:spPr/>
        <p:txBody>
          <a:bodyPr/>
          <a:lstStyle/>
          <a:p>
            <a:r>
              <a:rPr lang="en-US" b="1" dirty="0"/>
              <a:t>Social Structure Theories</a:t>
            </a:r>
          </a:p>
          <a:p>
            <a:pPr marL="971550" lvl="1" indent="-514350">
              <a:buFont typeface="+mj-lt"/>
              <a:buAutoNum type="arabicPeriod"/>
            </a:pPr>
            <a:r>
              <a:rPr lang="en-US" dirty="0"/>
              <a:t>Social Disorganization Theory</a:t>
            </a:r>
          </a:p>
          <a:p>
            <a:pPr marL="971550" lvl="1" indent="-514350">
              <a:buFont typeface="+mj-lt"/>
              <a:buAutoNum type="arabicPeriod"/>
            </a:pPr>
            <a:r>
              <a:rPr lang="en-US" dirty="0"/>
              <a:t>Strain Theories</a:t>
            </a:r>
          </a:p>
          <a:p>
            <a:pPr marL="914400" lvl="1" indent="-457200">
              <a:buFont typeface="+mj-lt"/>
              <a:buAutoNum type="arabicPeriod"/>
            </a:pPr>
            <a:r>
              <a:rPr lang="en-US" dirty="0"/>
              <a:t>Cultural Deviance Theories</a:t>
            </a:r>
          </a:p>
          <a:p>
            <a:r>
              <a:rPr lang="en-US" b="1" dirty="0"/>
              <a:t>Social Process Theories</a:t>
            </a:r>
          </a:p>
          <a:p>
            <a:pPr marL="971550" lvl="1" indent="-514350">
              <a:buFont typeface="+mj-lt"/>
              <a:buAutoNum type="arabicPeriod"/>
            </a:pPr>
            <a:r>
              <a:rPr lang="en-US" dirty="0"/>
              <a:t>Social Learning Theory</a:t>
            </a:r>
          </a:p>
          <a:p>
            <a:pPr marL="971550" lvl="1" indent="-514350">
              <a:buFont typeface="+mj-lt"/>
              <a:buAutoNum type="arabicPeriod"/>
            </a:pPr>
            <a:r>
              <a:rPr lang="en-US" dirty="0"/>
              <a:t>Social Control Theory</a:t>
            </a:r>
          </a:p>
          <a:p>
            <a:pPr marL="971550" lvl="1" indent="-514350">
              <a:buFont typeface="+mj-lt"/>
              <a:buAutoNum type="arabicPeriod"/>
            </a:pPr>
            <a:r>
              <a:rPr lang="en-US" dirty="0"/>
              <a:t>Social Reaction Theory/Labelling Theory</a:t>
            </a:r>
          </a:p>
        </p:txBody>
      </p:sp>
    </p:spTree>
    <p:extLst>
      <p:ext uri="{BB962C8B-B14F-4D97-AF65-F5344CB8AC3E}">
        <p14:creationId xmlns:p14="http://schemas.microsoft.com/office/powerpoint/2010/main" val="3625365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E74C4-E0AD-452B-99A4-3FF6DED867EA}"/>
              </a:ext>
            </a:extLst>
          </p:cNvPr>
          <p:cNvSpPr>
            <a:spLocks noGrp="1"/>
          </p:cNvSpPr>
          <p:nvPr>
            <p:ph type="ctrTitle"/>
          </p:nvPr>
        </p:nvSpPr>
        <p:spPr/>
        <p:txBody>
          <a:bodyPr>
            <a:normAutofit/>
          </a:bodyPr>
          <a:lstStyle/>
          <a:p>
            <a:r>
              <a:rPr lang="en-US" sz="6000" dirty="0"/>
              <a:t>Social Structure Theories</a:t>
            </a:r>
          </a:p>
        </p:txBody>
      </p:sp>
      <p:sp>
        <p:nvSpPr>
          <p:cNvPr id="3" name="Title 1">
            <a:extLst>
              <a:ext uri="{FF2B5EF4-FFF2-40B4-BE49-F238E27FC236}">
                <a16:creationId xmlns:a16="http://schemas.microsoft.com/office/drawing/2014/main" id="{A35DC33A-B386-4F48-9935-25C45F710943}"/>
              </a:ext>
            </a:extLst>
          </p:cNvPr>
          <p:cNvSpPr txBox="1">
            <a:spLocks/>
          </p:cNvSpPr>
          <p:nvPr/>
        </p:nvSpPr>
        <p:spPr>
          <a:xfrm>
            <a:off x="473528" y="2608255"/>
            <a:ext cx="7301593" cy="1641490"/>
          </a:xfrm>
          <a:prstGeom prst="rect">
            <a:avLst/>
          </a:prstGeom>
        </p:spPr>
        <p:txBody>
          <a:bodyPr vert="horz" wrap="none" lIns="91440" tIns="45720" rIns="91440" bIns="45720" rtlCol="0" anchor="t">
            <a:normAutofit/>
          </a:bodyPr>
          <a:lstStyle>
            <a:lvl1pPr algn="r" defTabSz="914400" rtl="0" eaLnBrk="1" latinLnBrk="0" hangingPunct="1">
              <a:lnSpc>
                <a:spcPct val="90000"/>
              </a:lnSpc>
              <a:spcBef>
                <a:spcPct val="0"/>
              </a:spcBef>
              <a:buNone/>
              <a:defRPr sz="9600" b="0" kern="120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ea typeface="+mj-ea"/>
                <a:cs typeface="+mj-cs"/>
              </a:defRPr>
            </a:lvl1pPr>
          </a:lstStyle>
          <a:p>
            <a:r>
              <a:rPr lang="en-US" dirty="0"/>
              <a:t>Social Theories</a:t>
            </a:r>
          </a:p>
        </p:txBody>
      </p:sp>
    </p:spTree>
    <p:extLst>
      <p:ext uri="{BB962C8B-B14F-4D97-AF65-F5344CB8AC3E}">
        <p14:creationId xmlns:p14="http://schemas.microsoft.com/office/powerpoint/2010/main" val="30483967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DC309-7535-4B62-AAD1-1C77E88D7C57}"/>
              </a:ext>
            </a:extLst>
          </p:cNvPr>
          <p:cNvSpPr>
            <a:spLocks noGrp="1"/>
          </p:cNvSpPr>
          <p:nvPr>
            <p:ph type="title"/>
          </p:nvPr>
        </p:nvSpPr>
        <p:spPr/>
        <p:txBody>
          <a:bodyPr/>
          <a:lstStyle/>
          <a:p>
            <a:r>
              <a:rPr lang="en-US" dirty="0"/>
              <a:t>Social Structure Theories</a:t>
            </a:r>
          </a:p>
        </p:txBody>
      </p:sp>
      <p:sp>
        <p:nvSpPr>
          <p:cNvPr id="3" name="Content Placeholder 2">
            <a:extLst>
              <a:ext uri="{FF2B5EF4-FFF2-40B4-BE49-F238E27FC236}">
                <a16:creationId xmlns:a16="http://schemas.microsoft.com/office/drawing/2014/main" id="{511B35E4-7A77-4E6D-AFE4-A270D7F70BB4}"/>
              </a:ext>
            </a:extLst>
          </p:cNvPr>
          <p:cNvSpPr>
            <a:spLocks noGrp="1"/>
          </p:cNvSpPr>
          <p:nvPr>
            <p:ph idx="1"/>
          </p:nvPr>
        </p:nvSpPr>
        <p:spPr/>
        <p:txBody>
          <a:bodyPr/>
          <a:lstStyle/>
          <a:p>
            <a:r>
              <a:rPr lang="en-US" dirty="0"/>
              <a:t>There are three independent yet overlapping branches within the social structure perspective — </a:t>
            </a:r>
            <a:r>
              <a:rPr lang="en-US" b="1" dirty="0"/>
              <a:t>social disorganization, strain theory, and cultural deviance theory.</a:t>
            </a:r>
          </a:p>
          <a:p>
            <a:endParaRPr lang="en-US" b="1" dirty="0"/>
          </a:p>
        </p:txBody>
      </p:sp>
      <p:pic>
        <p:nvPicPr>
          <p:cNvPr id="4" name="Content Placeholder 3">
            <a:extLst>
              <a:ext uri="{FF2B5EF4-FFF2-40B4-BE49-F238E27FC236}">
                <a16:creationId xmlns:a16="http://schemas.microsoft.com/office/drawing/2014/main" id="{BEE7C1E8-0AB4-4720-932F-FED47B039665}"/>
              </a:ext>
            </a:extLst>
          </p:cNvPr>
          <p:cNvPicPr>
            <a:picLocks noChangeAspect="1"/>
          </p:cNvPicPr>
          <p:nvPr/>
        </p:nvPicPr>
        <p:blipFill>
          <a:blip r:embed="rId2"/>
          <a:stretch>
            <a:fillRect/>
          </a:stretch>
        </p:blipFill>
        <p:spPr>
          <a:xfrm>
            <a:off x="3139264" y="3188823"/>
            <a:ext cx="5913472" cy="3494325"/>
          </a:xfrm>
          <a:prstGeom prst="rect">
            <a:avLst/>
          </a:prstGeom>
        </p:spPr>
      </p:pic>
    </p:spTree>
    <p:extLst>
      <p:ext uri="{BB962C8B-B14F-4D97-AF65-F5344CB8AC3E}">
        <p14:creationId xmlns:p14="http://schemas.microsoft.com/office/powerpoint/2010/main" val="2162103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75F9C-C044-42E8-8BAA-453865B979DF}"/>
              </a:ext>
            </a:extLst>
          </p:cNvPr>
          <p:cNvSpPr>
            <a:spLocks noGrp="1"/>
          </p:cNvSpPr>
          <p:nvPr>
            <p:ph type="title"/>
          </p:nvPr>
        </p:nvSpPr>
        <p:spPr/>
        <p:txBody>
          <a:bodyPr/>
          <a:lstStyle/>
          <a:p>
            <a:r>
              <a:rPr lang="en-US" dirty="0"/>
              <a:t>Social Structure Theories</a:t>
            </a:r>
          </a:p>
        </p:txBody>
      </p:sp>
      <p:sp>
        <p:nvSpPr>
          <p:cNvPr id="6" name="Content Placeholder 5">
            <a:extLst>
              <a:ext uri="{FF2B5EF4-FFF2-40B4-BE49-F238E27FC236}">
                <a16:creationId xmlns:a16="http://schemas.microsoft.com/office/drawing/2014/main" id="{11E03FF2-7219-4203-82E1-2553745801BD}"/>
              </a:ext>
            </a:extLst>
          </p:cNvPr>
          <p:cNvSpPr>
            <a:spLocks noGrp="1"/>
          </p:cNvSpPr>
          <p:nvPr>
            <p:ph idx="1"/>
          </p:nvPr>
        </p:nvSpPr>
        <p:spPr/>
        <p:txBody>
          <a:bodyPr>
            <a:normAutofit lnSpcReduction="10000"/>
          </a:bodyPr>
          <a:lstStyle/>
          <a:p>
            <a:pPr marL="514350" indent="-514350">
              <a:buFont typeface="+mj-lt"/>
              <a:buAutoNum type="arabicPeriod"/>
            </a:pPr>
            <a:r>
              <a:rPr lang="en-US" b="1" dirty="0"/>
              <a:t>Social Disorganization Theory</a:t>
            </a:r>
          </a:p>
          <a:p>
            <a:pPr lvl="1"/>
            <a:r>
              <a:rPr lang="en-US" dirty="0"/>
              <a:t>Social disorganization theory focuses on the conditions within the urban environment that affect crime rates. </a:t>
            </a:r>
          </a:p>
          <a:p>
            <a:pPr lvl="1"/>
            <a:r>
              <a:rPr lang="en-US" dirty="0"/>
              <a:t>A disorganized area is one in which institutions of social control—such as the family, commercial establishments, and schools—have broken down and can no longer carry out their expected or stated functions.</a:t>
            </a:r>
          </a:p>
          <a:p>
            <a:pPr lvl="1"/>
            <a:r>
              <a:rPr lang="en-US" dirty="0"/>
              <a:t>Residents in these crime-ridden neighborhoods become disenfranchised leading to destabilization.</a:t>
            </a:r>
          </a:p>
          <a:p>
            <a:pPr lvl="1"/>
            <a:r>
              <a:rPr lang="en-US" dirty="0"/>
              <a:t>Because social institutions are frayed or absent, law-violating youth groups and </a:t>
            </a:r>
            <a:r>
              <a:rPr lang="en-US" b="1" dirty="0"/>
              <a:t>gangs</a:t>
            </a:r>
            <a:r>
              <a:rPr lang="en-US" dirty="0"/>
              <a:t> form and are free to recruit neighborhood youth.</a:t>
            </a:r>
          </a:p>
          <a:p>
            <a:pPr lvl="1"/>
            <a:r>
              <a:rPr lang="en-US" dirty="0"/>
              <a:t>Social disorganization theory was first popularized by the work of two Chicago sociologists, Clifford R. Shaw and Henry D. McKay, who linked life in disorganized, transitional urban areas to neighborhood crime rates. </a:t>
            </a:r>
          </a:p>
        </p:txBody>
      </p:sp>
    </p:spTree>
    <p:extLst>
      <p:ext uri="{BB962C8B-B14F-4D97-AF65-F5344CB8AC3E}">
        <p14:creationId xmlns:p14="http://schemas.microsoft.com/office/powerpoint/2010/main" val="5167357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BA03C7-E380-4D54-BF3E-F2773211E63E}"/>
              </a:ext>
            </a:extLst>
          </p:cNvPr>
          <p:cNvSpPr>
            <a:spLocks noGrp="1"/>
          </p:cNvSpPr>
          <p:nvPr>
            <p:ph type="title"/>
          </p:nvPr>
        </p:nvSpPr>
        <p:spPr/>
        <p:txBody>
          <a:bodyPr/>
          <a:lstStyle/>
          <a:p>
            <a:r>
              <a:rPr lang="en-US" dirty="0"/>
              <a:t>Social Structure Theories</a:t>
            </a:r>
          </a:p>
        </p:txBody>
      </p:sp>
      <p:sp>
        <p:nvSpPr>
          <p:cNvPr id="5" name="Content Placeholder 4">
            <a:extLst>
              <a:ext uri="{FF2B5EF4-FFF2-40B4-BE49-F238E27FC236}">
                <a16:creationId xmlns:a16="http://schemas.microsoft.com/office/drawing/2014/main" id="{D1785F1C-069F-49ED-8349-E399D039F7E6}"/>
              </a:ext>
            </a:extLst>
          </p:cNvPr>
          <p:cNvSpPr>
            <a:spLocks noGrp="1"/>
          </p:cNvSpPr>
          <p:nvPr>
            <p:ph sz="half" idx="1"/>
          </p:nvPr>
        </p:nvSpPr>
        <p:spPr>
          <a:xfrm>
            <a:off x="1120000" y="1825624"/>
            <a:ext cx="5025216" cy="4890841"/>
          </a:xfrm>
        </p:spPr>
        <p:txBody>
          <a:bodyPr>
            <a:normAutofit fontScale="92500" lnSpcReduction="20000"/>
          </a:bodyPr>
          <a:lstStyle/>
          <a:p>
            <a:pPr marL="514350" indent="-514350">
              <a:buFont typeface="+mj-lt"/>
              <a:buAutoNum type="arabicPeriod"/>
            </a:pPr>
            <a:r>
              <a:rPr lang="en-US" b="1" dirty="0"/>
              <a:t>Social Disorganization Theory (continued)</a:t>
            </a:r>
          </a:p>
          <a:p>
            <a:pPr lvl="1"/>
            <a:r>
              <a:rPr lang="en-US" dirty="0"/>
              <a:t>Conclusions:</a:t>
            </a:r>
          </a:p>
          <a:p>
            <a:pPr marL="1371600" lvl="2" indent="-457200">
              <a:buFont typeface="+mj-lt"/>
              <a:buAutoNum type="arabicPeriod"/>
            </a:pPr>
            <a:r>
              <a:rPr lang="en-US" dirty="0"/>
              <a:t>Crime rates are sensitive to the destructive social forces operating in lower-class urban neighborhoods.</a:t>
            </a:r>
          </a:p>
          <a:p>
            <a:pPr marL="1371600" lvl="2" indent="-457200">
              <a:buFont typeface="+mj-lt"/>
              <a:buAutoNum type="arabicPeriod"/>
            </a:pPr>
            <a:r>
              <a:rPr lang="en-US" dirty="0"/>
              <a:t>Environmental factors, rather than individual differences, are the root cause of crime. Personal abnormality or inferiority has little to do with crime rates.</a:t>
            </a:r>
          </a:p>
          <a:p>
            <a:pPr marL="1371600" lvl="2" indent="-457200">
              <a:buFont typeface="+mj-lt"/>
              <a:buAutoNum type="arabicPeriod"/>
            </a:pPr>
            <a:r>
              <a:rPr lang="en-US" dirty="0"/>
              <a:t>Crime is a constant fixture in poverty areas regardless of racial or ethnic makeup.</a:t>
            </a:r>
          </a:p>
          <a:p>
            <a:pPr marL="1371600" lvl="2" indent="-457200">
              <a:buFont typeface="+mj-lt"/>
              <a:buAutoNum type="arabicPeriod"/>
            </a:pPr>
            <a:r>
              <a:rPr lang="en-US" dirty="0"/>
              <a:t>Neighborhood disintegration and the corresponding erosion of social control are the primary causes of criminal behavior; community values, norms, and cohesiveness affect individual behavior choices.</a:t>
            </a:r>
          </a:p>
        </p:txBody>
      </p:sp>
      <p:pic>
        <p:nvPicPr>
          <p:cNvPr id="8" name="Content Placeholder 7">
            <a:extLst>
              <a:ext uri="{FF2B5EF4-FFF2-40B4-BE49-F238E27FC236}">
                <a16:creationId xmlns:a16="http://schemas.microsoft.com/office/drawing/2014/main" id="{7B5EAC7C-40C8-4F31-936D-F195E334D4BB}"/>
              </a:ext>
            </a:extLst>
          </p:cNvPr>
          <p:cNvPicPr>
            <a:picLocks noGrp="1" noChangeAspect="1"/>
          </p:cNvPicPr>
          <p:nvPr>
            <p:ph sz="half" idx="2"/>
          </p:nvPr>
        </p:nvPicPr>
        <p:blipFill>
          <a:blip r:embed="rId2"/>
          <a:stretch>
            <a:fillRect/>
          </a:stretch>
        </p:blipFill>
        <p:spPr>
          <a:xfrm>
            <a:off x="7703599" y="1825625"/>
            <a:ext cx="2987920" cy="4890842"/>
          </a:xfrm>
          <a:prstGeom prst="rect">
            <a:avLst/>
          </a:prstGeom>
        </p:spPr>
      </p:pic>
    </p:spTree>
    <p:extLst>
      <p:ext uri="{BB962C8B-B14F-4D97-AF65-F5344CB8AC3E}">
        <p14:creationId xmlns:p14="http://schemas.microsoft.com/office/powerpoint/2010/main" val="36174970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1120B-95FA-4BF1-A870-4B6C870E6486}"/>
              </a:ext>
            </a:extLst>
          </p:cNvPr>
          <p:cNvSpPr>
            <a:spLocks noGrp="1"/>
          </p:cNvSpPr>
          <p:nvPr>
            <p:ph type="title"/>
          </p:nvPr>
        </p:nvSpPr>
        <p:spPr/>
        <p:txBody>
          <a:bodyPr/>
          <a:lstStyle/>
          <a:p>
            <a:r>
              <a:rPr lang="en-US" dirty="0"/>
              <a:t>Social Structure Theories</a:t>
            </a:r>
          </a:p>
        </p:txBody>
      </p:sp>
      <p:sp>
        <p:nvSpPr>
          <p:cNvPr id="3" name="Content Placeholder 2">
            <a:extLst>
              <a:ext uri="{FF2B5EF4-FFF2-40B4-BE49-F238E27FC236}">
                <a16:creationId xmlns:a16="http://schemas.microsoft.com/office/drawing/2014/main" id="{0FE6549A-D42C-4B01-BF10-266979E85409}"/>
              </a:ext>
            </a:extLst>
          </p:cNvPr>
          <p:cNvSpPr>
            <a:spLocks noGrp="1"/>
          </p:cNvSpPr>
          <p:nvPr>
            <p:ph idx="1"/>
          </p:nvPr>
        </p:nvSpPr>
        <p:spPr/>
        <p:txBody>
          <a:bodyPr>
            <a:normAutofit fontScale="92500"/>
          </a:bodyPr>
          <a:lstStyle/>
          <a:p>
            <a:pPr marL="514350" indent="-514350">
              <a:buFont typeface="+mj-lt"/>
              <a:buAutoNum type="arabicPeriod" startAt="2"/>
            </a:pPr>
            <a:r>
              <a:rPr lang="en-US" b="1" dirty="0"/>
              <a:t>Strain Theories</a:t>
            </a:r>
          </a:p>
          <a:p>
            <a:pPr lvl="1"/>
            <a:r>
              <a:rPr lang="en-US" dirty="0"/>
              <a:t>When people can’t achieve their goals, or have the standard of living they desire, they begin to feel frustrated and angry – a condition that is referred to as </a:t>
            </a:r>
            <a:r>
              <a:rPr lang="en-US" b="1" dirty="0"/>
              <a:t>strain</a:t>
            </a:r>
            <a:r>
              <a:rPr lang="en-US" dirty="0"/>
              <a:t>.</a:t>
            </a:r>
          </a:p>
          <a:p>
            <a:pPr lvl="1"/>
            <a:r>
              <a:rPr lang="en-US" dirty="0"/>
              <a:t>Strain is related to criminal motivation. People who feel economically and socially humiliated may perceive the right to humiliate others in return.</a:t>
            </a:r>
          </a:p>
          <a:p>
            <a:pPr lvl="1"/>
            <a:r>
              <a:rPr lang="en-US" dirty="0"/>
              <a:t>According to the strain view, sharp divisions between the rich and poor create an atmosphere of envy and mistrust that may lead to violence and aggression.</a:t>
            </a:r>
          </a:p>
          <a:p>
            <a:pPr lvl="1"/>
            <a:r>
              <a:rPr lang="en-US" dirty="0"/>
              <a:t>Strain theories come in two distinct formulations:</a:t>
            </a:r>
          </a:p>
          <a:p>
            <a:pPr marL="1371600" lvl="2" indent="-457200">
              <a:buFont typeface="+mj-lt"/>
              <a:buAutoNum type="arabicPeriod"/>
            </a:pPr>
            <a:r>
              <a:rPr lang="en-US" b="1" dirty="0"/>
              <a:t>Structural Strain:</a:t>
            </a:r>
            <a:r>
              <a:rPr lang="en-US" dirty="0"/>
              <a:t> economic and social sources of strain shape collective human behavior.</a:t>
            </a:r>
          </a:p>
          <a:p>
            <a:pPr marL="1371600" lvl="2" indent="-457200">
              <a:buFont typeface="+mj-lt"/>
              <a:buAutoNum type="arabicPeriod"/>
            </a:pPr>
            <a:r>
              <a:rPr lang="en-US" b="1" dirty="0"/>
              <a:t>Individual Strain:</a:t>
            </a:r>
            <a:r>
              <a:rPr lang="en-US" dirty="0"/>
              <a:t> individual life experiences cause some people to suffer pain and misery, feelings that are then translated into antisocial behaviors.</a:t>
            </a:r>
          </a:p>
        </p:txBody>
      </p:sp>
    </p:spTree>
    <p:extLst>
      <p:ext uri="{BB962C8B-B14F-4D97-AF65-F5344CB8AC3E}">
        <p14:creationId xmlns:p14="http://schemas.microsoft.com/office/powerpoint/2010/main" val="38804635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016A0-F4B1-415E-B17A-D78C4356CBD8}"/>
              </a:ext>
            </a:extLst>
          </p:cNvPr>
          <p:cNvSpPr>
            <a:spLocks noGrp="1"/>
          </p:cNvSpPr>
          <p:nvPr>
            <p:ph type="title"/>
          </p:nvPr>
        </p:nvSpPr>
        <p:spPr/>
        <p:txBody>
          <a:bodyPr/>
          <a:lstStyle/>
          <a:p>
            <a:r>
              <a:rPr lang="en-US" dirty="0"/>
              <a:t>Social Structure Theories</a:t>
            </a:r>
          </a:p>
        </p:txBody>
      </p:sp>
      <p:sp>
        <p:nvSpPr>
          <p:cNvPr id="3" name="Content Placeholder 2">
            <a:extLst>
              <a:ext uri="{FF2B5EF4-FFF2-40B4-BE49-F238E27FC236}">
                <a16:creationId xmlns:a16="http://schemas.microsoft.com/office/drawing/2014/main" id="{C8FBF213-4C54-41A9-9B53-764DAACD1C8C}"/>
              </a:ext>
            </a:extLst>
          </p:cNvPr>
          <p:cNvSpPr>
            <a:spLocks noGrp="1"/>
          </p:cNvSpPr>
          <p:nvPr>
            <p:ph idx="1"/>
          </p:nvPr>
        </p:nvSpPr>
        <p:spPr/>
        <p:txBody>
          <a:bodyPr>
            <a:normAutofit fontScale="92500" lnSpcReduction="10000"/>
          </a:bodyPr>
          <a:lstStyle/>
          <a:p>
            <a:pPr marL="514350" indent="-514350">
              <a:buFont typeface="+mj-lt"/>
              <a:buAutoNum type="arabicPeriod" startAt="2"/>
            </a:pPr>
            <a:r>
              <a:rPr lang="en-US" b="1" dirty="0"/>
              <a:t>Strain Theories (continued)</a:t>
            </a:r>
          </a:p>
          <a:p>
            <a:pPr lvl="1"/>
            <a:r>
              <a:rPr lang="en-US" dirty="0"/>
              <a:t>The roots of strain theories can be traced to Émile Durkheim’s notion of </a:t>
            </a:r>
            <a:r>
              <a:rPr lang="en-US" b="1" dirty="0"/>
              <a:t>anomie</a:t>
            </a:r>
            <a:r>
              <a:rPr lang="en-US" dirty="0"/>
              <a:t>; rules of behavior have broken down during periods of rapid social change or social crisis such as war or famine.</a:t>
            </a:r>
          </a:p>
          <a:p>
            <a:pPr lvl="1"/>
            <a:r>
              <a:rPr lang="en-US" dirty="0"/>
              <a:t>Sociologist </a:t>
            </a:r>
            <a:r>
              <a:rPr lang="en-US" b="1" dirty="0"/>
              <a:t>Robert Merton </a:t>
            </a:r>
            <a:r>
              <a:rPr lang="en-US" dirty="0"/>
              <a:t>used a modified version of the concept of anomie. </a:t>
            </a:r>
          </a:p>
          <a:p>
            <a:pPr lvl="1"/>
            <a:r>
              <a:rPr lang="en-US" dirty="0"/>
              <a:t>He found that two elements of culture interact to produce potentially anomic conditions: </a:t>
            </a:r>
          </a:p>
          <a:p>
            <a:pPr marL="1371600" lvl="2" indent="-457200">
              <a:buFont typeface="+mj-lt"/>
              <a:buAutoNum type="arabicPeriod"/>
            </a:pPr>
            <a:r>
              <a:rPr lang="en-US" dirty="0"/>
              <a:t>culturally defined goals.</a:t>
            </a:r>
          </a:p>
          <a:p>
            <a:pPr marL="1371600" lvl="2" indent="-457200">
              <a:buFont typeface="+mj-lt"/>
              <a:buAutoNum type="arabicPeriod"/>
            </a:pPr>
            <a:r>
              <a:rPr lang="en-US" dirty="0"/>
              <a:t>socially approved means for obtaining them.</a:t>
            </a:r>
          </a:p>
          <a:p>
            <a:pPr lvl="1"/>
            <a:r>
              <a:rPr lang="en-US" dirty="0"/>
              <a:t>Society wants us to be successful but in a certain way which is permissible e.g. hard work, education, job (9-5), etc.</a:t>
            </a:r>
          </a:p>
          <a:p>
            <a:pPr lvl="1"/>
            <a:r>
              <a:rPr lang="en-US" dirty="0"/>
              <a:t>When people can’t get access to these ways, they experience “strain”. This strain produces anomie among them and consequently, they look for criminal or delinquent solutions to the problem of attaining goals.</a:t>
            </a:r>
          </a:p>
        </p:txBody>
      </p:sp>
    </p:spTree>
    <p:extLst>
      <p:ext uri="{BB962C8B-B14F-4D97-AF65-F5344CB8AC3E}">
        <p14:creationId xmlns:p14="http://schemas.microsoft.com/office/powerpoint/2010/main" val="3306947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115B6-E56D-4158-8B0B-4325224591CB}"/>
              </a:ext>
            </a:extLst>
          </p:cNvPr>
          <p:cNvSpPr>
            <a:spLocks noGrp="1"/>
          </p:cNvSpPr>
          <p:nvPr>
            <p:ph type="title"/>
          </p:nvPr>
        </p:nvSpPr>
        <p:spPr/>
        <p:txBody>
          <a:bodyPr/>
          <a:lstStyle/>
          <a:p>
            <a:r>
              <a:rPr lang="en-US" dirty="0"/>
              <a:t>Social Structure Theories</a:t>
            </a:r>
          </a:p>
        </p:txBody>
      </p:sp>
      <p:sp>
        <p:nvSpPr>
          <p:cNvPr id="3" name="Content Placeholder 2">
            <a:extLst>
              <a:ext uri="{FF2B5EF4-FFF2-40B4-BE49-F238E27FC236}">
                <a16:creationId xmlns:a16="http://schemas.microsoft.com/office/drawing/2014/main" id="{FCEFA5EE-D790-4838-89AB-A6665003FC53}"/>
              </a:ext>
            </a:extLst>
          </p:cNvPr>
          <p:cNvSpPr>
            <a:spLocks noGrp="1"/>
          </p:cNvSpPr>
          <p:nvPr>
            <p:ph sz="half" idx="1"/>
          </p:nvPr>
        </p:nvSpPr>
        <p:spPr/>
        <p:txBody>
          <a:bodyPr>
            <a:normAutofit fontScale="62500" lnSpcReduction="20000"/>
          </a:bodyPr>
          <a:lstStyle/>
          <a:p>
            <a:pPr marL="514350" indent="-514350">
              <a:buFont typeface="+mj-lt"/>
              <a:buAutoNum type="arabicPeriod" startAt="2"/>
            </a:pPr>
            <a:r>
              <a:rPr lang="en-US" b="1" dirty="0"/>
              <a:t>Strain Theories (continued)</a:t>
            </a:r>
          </a:p>
          <a:p>
            <a:pPr lvl="1"/>
            <a:r>
              <a:rPr lang="en-US" dirty="0"/>
              <a:t>Merton argued that there are many ways in people adapt to these two conditions (goals, and procedure to achieve those goals).</a:t>
            </a:r>
          </a:p>
          <a:p>
            <a:pPr marL="1371600" lvl="2" indent="-457200">
              <a:buFont typeface="+mj-lt"/>
              <a:buAutoNum type="arabicPeriod"/>
            </a:pPr>
            <a:r>
              <a:rPr lang="en-US" b="1" dirty="0"/>
              <a:t>Conformity</a:t>
            </a:r>
            <a:r>
              <a:rPr lang="en-US" dirty="0"/>
              <a:t> – people who agree with goals and achieve them through socially approved means e.g. educated person with job.</a:t>
            </a:r>
          </a:p>
          <a:p>
            <a:pPr marL="1371600" lvl="2" indent="-457200">
              <a:buFont typeface="+mj-lt"/>
              <a:buAutoNum type="arabicPeriod"/>
            </a:pPr>
            <a:r>
              <a:rPr lang="en-US" b="1" dirty="0"/>
              <a:t>Innovation</a:t>
            </a:r>
            <a:r>
              <a:rPr lang="en-US" dirty="0"/>
              <a:t> – people who agree with goals but find new ways (sometimes disapproved ways) to achieve them e.g. crime.</a:t>
            </a:r>
          </a:p>
          <a:p>
            <a:pPr marL="1371600" lvl="2" indent="-457200">
              <a:buFont typeface="+mj-lt"/>
              <a:buAutoNum type="arabicPeriod"/>
            </a:pPr>
            <a:r>
              <a:rPr lang="en-US" b="1" dirty="0"/>
              <a:t>Ritualism</a:t>
            </a:r>
            <a:r>
              <a:rPr lang="en-US" dirty="0"/>
              <a:t> – people who have the socially approved means but don’t care about the goals e.g. bureaucrats.</a:t>
            </a:r>
          </a:p>
          <a:p>
            <a:pPr marL="1371600" lvl="2" indent="-457200">
              <a:buFont typeface="+mj-lt"/>
              <a:buAutoNum type="arabicPeriod"/>
            </a:pPr>
            <a:r>
              <a:rPr lang="en-US" b="1" dirty="0"/>
              <a:t>Retreatism</a:t>
            </a:r>
            <a:r>
              <a:rPr lang="en-US" dirty="0"/>
              <a:t> – people who don’t care about society or the goals e.g. drug addicts.</a:t>
            </a:r>
          </a:p>
          <a:p>
            <a:pPr marL="1371600" lvl="2" indent="-457200">
              <a:buFont typeface="+mj-lt"/>
              <a:buAutoNum type="arabicPeriod"/>
            </a:pPr>
            <a:r>
              <a:rPr lang="en-US" b="1" dirty="0"/>
              <a:t>Rebellion</a:t>
            </a:r>
            <a:r>
              <a:rPr lang="en-US" dirty="0"/>
              <a:t> –  people who want to substitute an alternative set of goals and means for conventional ones e.g. human right workers, etc.  </a:t>
            </a:r>
          </a:p>
          <a:p>
            <a:pPr lvl="1"/>
            <a:r>
              <a:rPr lang="en-US" dirty="0"/>
              <a:t>Merton’s view of anomie has been one of the most enduring and influential sociological theories of criminality.</a:t>
            </a:r>
          </a:p>
          <a:p>
            <a:pPr lvl="1"/>
            <a:r>
              <a:rPr lang="en-US" b="1" dirty="0"/>
              <a:t>Critique: </a:t>
            </a:r>
            <a:r>
              <a:rPr lang="en-US" dirty="0"/>
              <a:t>Merton does not explain why people choose to commit certain types of crime. For example, why does one anomic person become a mugger and another deal drugs? </a:t>
            </a:r>
          </a:p>
        </p:txBody>
      </p:sp>
      <p:pic>
        <p:nvPicPr>
          <p:cNvPr id="5" name="Content Placeholder 4">
            <a:extLst>
              <a:ext uri="{FF2B5EF4-FFF2-40B4-BE49-F238E27FC236}">
                <a16:creationId xmlns:a16="http://schemas.microsoft.com/office/drawing/2014/main" id="{8C6C14A6-0467-4F16-98D1-0B41390A590D}"/>
              </a:ext>
            </a:extLst>
          </p:cNvPr>
          <p:cNvPicPr>
            <a:picLocks noGrp="1" noChangeAspect="1"/>
          </p:cNvPicPr>
          <p:nvPr>
            <p:ph sz="half" idx="2"/>
          </p:nvPr>
        </p:nvPicPr>
        <p:blipFill>
          <a:blip r:embed="rId2"/>
          <a:stretch>
            <a:fillRect/>
          </a:stretch>
        </p:blipFill>
        <p:spPr>
          <a:xfrm>
            <a:off x="6319838" y="2235777"/>
            <a:ext cx="5033962" cy="2763590"/>
          </a:xfrm>
          <a:prstGeom prst="rect">
            <a:avLst/>
          </a:prstGeom>
        </p:spPr>
      </p:pic>
    </p:spTree>
    <p:extLst>
      <p:ext uri="{BB962C8B-B14F-4D97-AF65-F5344CB8AC3E}">
        <p14:creationId xmlns:p14="http://schemas.microsoft.com/office/powerpoint/2010/main" val="6996142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016A0-F4B1-415E-B17A-D78C4356CBD8}"/>
              </a:ext>
            </a:extLst>
          </p:cNvPr>
          <p:cNvSpPr>
            <a:spLocks noGrp="1"/>
          </p:cNvSpPr>
          <p:nvPr>
            <p:ph type="title"/>
          </p:nvPr>
        </p:nvSpPr>
        <p:spPr/>
        <p:txBody>
          <a:bodyPr/>
          <a:lstStyle/>
          <a:p>
            <a:r>
              <a:rPr lang="en-US" dirty="0"/>
              <a:t>Social Structure Theories</a:t>
            </a:r>
          </a:p>
        </p:txBody>
      </p:sp>
      <p:sp>
        <p:nvSpPr>
          <p:cNvPr id="3" name="Content Placeholder 2">
            <a:extLst>
              <a:ext uri="{FF2B5EF4-FFF2-40B4-BE49-F238E27FC236}">
                <a16:creationId xmlns:a16="http://schemas.microsoft.com/office/drawing/2014/main" id="{C8FBF213-4C54-41A9-9B53-764DAACD1C8C}"/>
              </a:ext>
            </a:extLst>
          </p:cNvPr>
          <p:cNvSpPr>
            <a:spLocks noGrp="1"/>
          </p:cNvSpPr>
          <p:nvPr>
            <p:ph idx="1"/>
          </p:nvPr>
        </p:nvSpPr>
        <p:spPr/>
        <p:txBody>
          <a:bodyPr>
            <a:normAutofit fontScale="85000" lnSpcReduction="20000"/>
          </a:bodyPr>
          <a:lstStyle/>
          <a:p>
            <a:pPr marL="514350" indent="-514350">
              <a:buFont typeface="+mj-lt"/>
              <a:buAutoNum type="arabicPeriod" startAt="2"/>
            </a:pPr>
            <a:r>
              <a:rPr lang="en-US" b="1" dirty="0"/>
              <a:t>Strain Theories (continued)</a:t>
            </a:r>
          </a:p>
          <a:p>
            <a:pPr lvl="1"/>
            <a:r>
              <a:rPr lang="en-US" dirty="0"/>
              <a:t>There are two levels of strain theory; macro-level and micro-level.</a:t>
            </a:r>
          </a:p>
          <a:p>
            <a:pPr lvl="1"/>
            <a:r>
              <a:rPr lang="en-US" b="1" dirty="0"/>
              <a:t>Macro Level Theory</a:t>
            </a:r>
          </a:p>
          <a:p>
            <a:pPr lvl="2"/>
            <a:r>
              <a:rPr lang="en-US" dirty="0"/>
              <a:t>Antisocial behavior occurs due to cultural and institutional influences in U.S. society, a model they refer to as institutional anomie theory.</a:t>
            </a:r>
          </a:p>
          <a:p>
            <a:pPr lvl="2"/>
            <a:r>
              <a:rPr lang="en-US" dirty="0"/>
              <a:t>People chase after economic success; everything else (family, church, school) comes later.</a:t>
            </a:r>
          </a:p>
          <a:p>
            <a:pPr lvl="2"/>
            <a:r>
              <a:rPr lang="en-US" dirty="0"/>
              <a:t>Concept of “</a:t>
            </a:r>
            <a:r>
              <a:rPr lang="en-US" b="1" dirty="0"/>
              <a:t>American Dream</a:t>
            </a:r>
            <a:r>
              <a:rPr lang="en-US" dirty="0"/>
              <a:t>”</a:t>
            </a:r>
          </a:p>
          <a:p>
            <a:pPr lvl="2"/>
            <a:r>
              <a:rPr lang="en-US" dirty="0"/>
              <a:t>At the institutional level, the dominance of economic concerns weakens the informal social control exerted by the family, church, and school. These institutions have lost their ability to regulate behavior and have instead become a conduit for promoting material success. </a:t>
            </a:r>
          </a:p>
          <a:p>
            <a:pPr lvl="1"/>
            <a:r>
              <a:rPr lang="en-US" b="1" dirty="0"/>
              <a:t>Micro Level Theory (General Strain Theory)</a:t>
            </a:r>
          </a:p>
          <a:p>
            <a:pPr lvl="2"/>
            <a:r>
              <a:rPr lang="en-US" dirty="0"/>
              <a:t>Focus is on individual influences of strain.</a:t>
            </a:r>
          </a:p>
          <a:p>
            <a:pPr lvl="2"/>
            <a:r>
              <a:rPr lang="en-US" dirty="0"/>
              <a:t>Individuals commit crime when they face:</a:t>
            </a:r>
          </a:p>
          <a:p>
            <a:pPr marL="1714500" lvl="3" indent="-342900">
              <a:buFont typeface="+mj-lt"/>
              <a:buAutoNum type="arabicPeriod"/>
            </a:pPr>
            <a:r>
              <a:rPr lang="en-US" dirty="0"/>
              <a:t>Failure in achieving goals</a:t>
            </a:r>
          </a:p>
          <a:p>
            <a:pPr marL="1714500" lvl="3" indent="-342900">
              <a:buFont typeface="+mj-lt"/>
              <a:buAutoNum type="arabicPeriod"/>
            </a:pPr>
            <a:r>
              <a:rPr lang="en-US" dirty="0"/>
              <a:t>Unreasonable expectations and achievements</a:t>
            </a:r>
          </a:p>
          <a:p>
            <a:pPr marL="1714500" lvl="3" indent="-342900">
              <a:buFont typeface="+mj-lt"/>
              <a:buAutoNum type="arabicPeriod"/>
            </a:pPr>
            <a:r>
              <a:rPr lang="en-US" dirty="0"/>
              <a:t>Removal of positively valued stimuli e.g. death of loved one.</a:t>
            </a:r>
          </a:p>
          <a:p>
            <a:pPr marL="1714500" lvl="3" indent="-342900">
              <a:buFont typeface="+mj-lt"/>
              <a:buAutoNum type="arabicPeriod"/>
            </a:pPr>
            <a:r>
              <a:rPr lang="en-US" dirty="0"/>
              <a:t>Presentation of negative stimuli e.g. being abused as a child</a:t>
            </a:r>
          </a:p>
          <a:p>
            <a:pPr lvl="2"/>
            <a:endParaRPr lang="en-US" dirty="0"/>
          </a:p>
        </p:txBody>
      </p:sp>
    </p:spTree>
    <p:extLst>
      <p:ext uri="{BB962C8B-B14F-4D97-AF65-F5344CB8AC3E}">
        <p14:creationId xmlns:p14="http://schemas.microsoft.com/office/powerpoint/2010/main" val="910433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016A0-F4B1-415E-B17A-D78C4356CBD8}"/>
              </a:ext>
            </a:extLst>
          </p:cNvPr>
          <p:cNvSpPr>
            <a:spLocks noGrp="1"/>
          </p:cNvSpPr>
          <p:nvPr>
            <p:ph type="title"/>
          </p:nvPr>
        </p:nvSpPr>
        <p:spPr/>
        <p:txBody>
          <a:bodyPr/>
          <a:lstStyle/>
          <a:p>
            <a:r>
              <a:rPr lang="en-US" dirty="0"/>
              <a:t>Social Structure Theories</a:t>
            </a:r>
          </a:p>
        </p:txBody>
      </p:sp>
      <p:sp>
        <p:nvSpPr>
          <p:cNvPr id="3" name="Content Placeholder 2">
            <a:extLst>
              <a:ext uri="{FF2B5EF4-FFF2-40B4-BE49-F238E27FC236}">
                <a16:creationId xmlns:a16="http://schemas.microsoft.com/office/drawing/2014/main" id="{C8FBF213-4C54-41A9-9B53-764DAACD1C8C}"/>
              </a:ext>
            </a:extLst>
          </p:cNvPr>
          <p:cNvSpPr>
            <a:spLocks noGrp="1"/>
          </p:cNvSpPr>
          <p:nvPr>
            <p:ph idx="1"/>
          </p:nvPr>
        </p:nvSpPr>
        <p:spPr/>
        <p:txBody>
          <a:bodyPr>
            <a:normAutofit/>
          </a:bodyPr>
          <a:lstStyle/>
          <a:p>
            <a:pPr marL="514350" indent="-514350">
              <a:buFont typeface="+mj-lt"/>
              <a:buAutoNum type="arabicPeriod" startAt="2"/>
            </a:pPr>
            <a:r>
              <a:rPr lang="en-US" b="1" dirty="0"/>
              <a:t>Strain Theories (continued)</a:t>
            </a:r>
          </a:p>
          <a:p>
            <a:pPr lvl="1"/>
            <a:endParaRPr lang="en-US" dirty="0"/>
          </a:p>
        </p:txBody>
      </p:sp>
      <p:pic>
        <p:nvPicPr>
          <p:cNvPr id="4" name="Picture 3">
            <a:extLst>
              <a:ext uri="{FF2B5EF4-FFF2-40B4-BE49-F238E27FC236}">
                <a16:creationId xmlns:a16="http://schemas.microsoft.com/office/drawing/2014/main" id="{96DB50EE-26FB-4803-A729-8AD02B1BB9B3}"/>
              </a:ext>
            </a:extLst>
          </p:cNvPr>
          <p:cNvPicPr>
            <a:picLocks noChangeAspect="1"/>
          </p:cNvPicPr>
          <p:nvPr/>
        </p:nvPicPr>
        <p:blipFill>
          <a:blip r:embed="rId2"/>
          <a:stretch>
            <a:fillRect/>
          </a:stretch>
        </p:blipFill>
        <p:spPr>
          <a:xfrm>
            <a:off x="1862818" y="2502436"/>
            <a:ext cx="8466364" cy="3426102"/>
          </a:xfrm>
          <a:prstGeom prst="rect">
            <a:avLst/>
          </a:prstGeom>
        </p:spPr>
      </p:pic>
    </p:spTree>
    <p:extLst>
      <p:ext uri="{BB962C8B-B14F-4D97-AF65-F5344CB8AC3E}">
        <p14:creationId xmlns:p14="http://schemas.microsoft.com/office/powerpoint/2010/main" val="12603775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797EC-7660-4A0D-93DE-38A735FD183D}"/>
              </a:ext>
            </a:extLst>
          </p:cNvPr>
          <p:cNvSpPr>
            <a:spLocks noGrp="1"/>
          </p:cNvSpPr>
          <p:nvPr>
            <p:ph type="title"/>
          </p:nvPr>
        </p:nvSpPr>
        <p:spPr/>
        <p:txBody>
          <a:bodyPr/>
          <a:lstStyle/>
          <a:p>
            <a:r>
              <a:rPr lang="en-US" dirty="0"/>
              <a:t>Social Structure Theories</a:t>
            </a:r>
          </a:p>
        </p:txBody>
      </p:sp>
      <p:sp>
        <p:nvSpPr>
          <p:cNvPr id="3" name="Content Placeholder 2">
            <a:extLst>
              <a:ext uri="{FF2B5EF4-FFF2-40B4-BE49-F238E27FC236}">
                <a16:creationId xmlns:a16="http://schemas.microsoft.com/office/drawing/2014/main" id="{23978209-239F-4802-B5D0-28C42583F10F}"/>
              </a:ext>
            </a:extLst>
          </p:cNvPr>
          <p:cNvSpPr>
            <a:spLocks noGrp="1"/>
          </p:cNvSpPr>
          <p:nvPr>
            <p:ph idx="1"/>
          </p:nvPr>
        </p:nvSpPr>
        <p:spPr/>
        <p:txBody>
          <a:bodyPr>
            <a:normAutofit/>
          </a:bodyPr>
          <a:lstStyle/>
          <a:p>
            <a:pPr marL="514350" indent="-514350">
              <a:buFont typeface="+mj-lt"/>
              <a:buAutoNum type="arabicPeriod" startAt="3"/>
            </a:pPr>
            <a:r>
              <a:rPr lang="en-US" b="1" dirty="0"/>
              <a:t>Cultural Deviance Theories</a:t>
            </a:r>
          </a:p>
          <a:p>
            <a:pPr lvl="1"/>
            <a:r>
              <a:rPr lang="en-US" dirty="0"/>
              <a:t>The third branch of social structure theory combines the effects of social disorganization and strain to explain how people living in deteriorated neighborhoods react to social isolation and economic deprivation.</a:t>
            </a:r>
          </a:p>
          <a:p>
            <a:pPr lvl="1"/>
            <a:r>
              <a:rPr lang="en-US" dirty="0"/>
              <a:t>Focus in on lower-class people; how their actions and subcultures (instant gratification, etc.) lead to crime.</a:t>
            </a:r>
          </a:p>
          <a:p>
            <a:pPr lvl="1"/>
            <a:r>
              <a:rPr lang="en-US" dirty="0"/>
              <a:t>When the police are trying to solve a gang-related killing, neighbors may find that their loyalty to the gang boy and his family outweighs their desire to create a more stable crime-free community by giving information to the police.</a:t>
            </a:r>
          </a:p>
          <a:p>
            <a:pPr lvl="1"/>
            <a:r>
              <a:rPr lang="en-US" dirty="0"/>
              <a:t>Law is created by the dominant culture which may clash </a:t>
            </a:r>
            <a:r>
              <a:rPr lang="en-US" b="1" dirty="0"/>
              <a:t>(culture conflict)</a:t>
            </a:r>
            <a:r>
              <a:rPr lang="en-US" dirty="0"/>
              <a:t> with subcultures.</a:t>
            </a:r>
          </a:p>
        </p:txBody>
      </p:sp>
    </p:spTree>
    <p:extLst>
      <p:ext uri="{BB962C8B-B14F-4D97-AF65-F5344CB8AC3E}">
        <p14:creationId xmlns:p14="http://schemas.microsoft.com/office/powerpoint/2010/main" val="23269520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797EC-7660-4A0D-93DE-38A735FD183D}"/>
              </a:ext>
            </a:extLst>
          </p:cNvPr>
          <p:cNvSpPr>
            <a:spLocks noGrp="1"/>
          </p:cNvSpPr>
          <p:nvPr>
            <p:ph type="title"/>
          </p:nvPr>
        </p:nvSpPr>
        <p:spPr/>
        <p:txBody>
          <a:bodyPr/>
          <a:lstStyle/>
          <a:p>
            <a:r>
              <a:rPr lang="en-US" dirty="0"/>
              <a:t>Social Structure Theories</a:t>
            </a:r>
          </a:p>
        </p:txBody>
      </p:sp>
      <p:sp>
        <p:nvSpPr>
          <p:cNvPr id="3" name="Content Placeholder 2">
            <a:extLst>
              <a:ext uri="{FF2B5EF4-FFF2-40B4-BE49-F238E27FC236}">
                <a16:creationId xmlns:a16="http://schemas.microsoft.com/office/drawing/2014/main" id="{23978209-239F-4802-B5D0-28C42583F10F}"/>
              </a:ext>
            </a:extLst>
          </p:cNvPr>
          <p:cNvSpPr>
            <a:spLocks noGrp="1"/>
          </p:cNvSpPr>
          <p:nvPr>
            <p:ph idx="1"/>
          </p:nvPr>
        </p:nvSpPr>
        <p:spPr/>
        <p:txBody>
          <a:bodyPr>
            <a:normAutofit fontScale="77500" lnSpcReduction="20000"/>
          </a:bodyPr>
          <a:lstStyle/>
          <a:p>
            <a:pPr marL="514350" indent="-514350">
              <a:buFont typeface="+mj-lt"/>
              <a:buAutoNum type="arabicPeriod" startAt="3"/>
            </a:pPr>
            <a:r>
              <a:rPr lang="en-US" b="1" dirty="0"/>
              <a:t>Cultural Deviance Theories (continued)</a:t>
            </a:r>
          </a:p>
          <a:p>
            <a:pPr lvl="1"/>
            <a:r>
              <a:rPr lang="en-US" b="1" dirty="0"/>
              <a:t>Millers Focal Concern Theory</a:t>
            </a:r>
          </a:p>
          <a:p>
            <a:pPr lvl="2"/>
            <a:r>
              <a:rPr lang="en-US" dirty="0"/>
              <a:t>In lower class cultures, people have </a:t>
            </a:r>
            <a:r>
              <a:rPr lang="en-US" b="1" dirty="0"/>
              <a:t>focal concerns </a:t>
            </a:r>
            <a:r>
              <a:rPr lang="en-US" dirty="0"/>
              <a:t>which may lead to criminal behavior. These focal concerns are:</a:t>
            </a:r>
          </a:p>
          <a:p>
            <a:pPr marL="1714500" lvl="3" indent="-342900">
              <a:buFont typeface="+mj-lt"/>
              <a:buAutoNum type="arabicPeriod"/>
            </a:pPr>
            <a:r>
              <a:rPr lang="en-US" dirty="0"/>
              <a:t>Getting into trouble</a:t>
            </a:r>
          </a:p>
          <a:p>
            <a:pPr marL="1714500" lvl="3" indent="-342900">
              <a:buFont typeface="+mj-lt"/>
              <a:buAutoNum type="arabicPeriod"/>
            </a:pPr>
            <a:r>
              <a:rPr lang="en-US" dirty="0"/>
              <a:t>Toughness</a:t>
            </a:r>
          </a:p>
          <a:p>
            <a:pPr marL="1714500" lvl="3" indent="-342900">
              <a:buFont typeface="+mj-lt"/>
              <a:buAutoNum type="arabicPeriod"/>
            </a:pPr>
            <a:r>
              <a:rPr lang="en-US" dirty="0"/>
              <a:t>Smartness – “street smart”</a:t>
            </a:r>
          </a:p>
          <a:p>
            <a:pPr marL="1714500" lvl="3" indent="-342900">
              <a:buFont typeface="+mj-lt"/>
              <a:buAutoNum type="arabicPeriod"/>
            </a:pPr>
            <a:r>
              <a:rPr lang="en-US" dirty="0"/>
              <a:t>Excitement – gambling, drinking, etc.</a:t>
            </a:r>
          </a:p>
          <a:p>
            <a:pPr marL="1714500" lvl="3" indent="-342900">
              <a:buFont typeface="+mj-lt"/>
              <a:buAutoNum type="arabicPeriod"/>
            </a:pPr>
            <a:r>
              <a:rPr lang="en-US" dirty="0"/>
              <a:t>Fate – if we die, we die.</a:t>
            </a:r>
          </a:p>
          <a:p>
            <a:pPr marL="1714500" lvl="3" indent="-342900">
              <a:buFont typeface="+mj-lt"/>
              <a:buAutoNum type="arabicPeriod"/>
            </a:pPr>
            <a:r>
              <a:rPr lang="en-US" dirty="0"/>
              <a:t>Autonomy – local gangs have more respect than police.</a:t>
            </a:r>
            <a:endParaRPr lang="en-US" b="1" dirty="0"/>
          </a:p>
          <a:p>
            <a:pPr lvl="1"/>
            <a:r>
              <a:rPr lang="en-US" b="1" dirty="0"/>
              <a:t>Cohen’s Theory of Delinquent Gangs</a:t>
            </a:r>
          </a:p>
          <a:p>
            <a:pPr lvl="2"/>
            <a:r>
              <a:rPr lang="en-US" dirty="0"/>
              <a:t>According to Cohen, the development of the delinquent subculture is a consequence of </a:t>
            </a:r>
            <a:r>
              <a:rPr lang="en-US" b="1" dirty="0"/>
              <a:t>bad socialization practices </a:t>
            </a:r>
            <a:r>
              <a:rPr lang="en-US" dirty="0"/>
              <a:t>found in the ghetto or inner-city environment.</a:t>
            </a:r>
          </a:p>
          <a:p>
            <a:pPr lvl="2"/>
            <a:r>
              <a:rPr lang="en-US" dirty="0"/>
              <a:t>He suggests that lower-class parents are incapable of teaching children the necessary techniques for entering the dominant middle-class culture. </a:t>
            </a:r>
          </a:p>
          <a:p>
            <a:pPr lvl="2"/>
            <a:r>
              <a:rPr lang="en-US" dirty="0"/>
              <a:t>As they can’t join middle-class culture, they either become “</a:t>
            </a:r>
            <a:r>
              <a:rPr lang="en-US" b="1" dirty="0"/>
              <a:t>corner boy (menial job)</a:t>
            </a:r>
            <a:r>
              <a:rPr lang="en-US" dirty="0"/>
              <a:t>” or “</a:t>
            </a:r>
            <a:r>
              <a:rPr lang="en-US" b="1" dirty="0"/>
              <a:t>delinquent boy (gangs)</a:t>
            </a:r>
            <a:r>
              <a:rPr lang="en-US" dirty="0"/>
              <a:t>”.</a:t>
            </a:r>
          </a:p>
          <a:p>
            <a:pPr lvl="2"/>
            <a:r>
              <a:rPr lang="en-US" dirty="0"/>
              <a:t>Cohen makes it clear that social forces and not individual traits promote and sustain a delinquent career. </a:t>
            </a:r>
          </a:p>
        </p:txBody>
      </p:sp>
    </p:spTree>
    <p:extLst>
      <p:ext uri="{BB962C8B-B14F-4D97-AF65-F5344CB8AC3E}">
        <p14:creationId xmlns:p14="http://schemas.microsoft.com/office/powerpoint/2010/main" val="133003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797EC-7660-4A0D-93DE-38A735FD183D}"/>
              </a:ext>
            </a:extLst>
          </p:cNvPr>
          <p:cNvSpPr>
            <a:spLocks noGrp="1"/>
          </p:cNvSpPr>
          <p:nvPr>
            <p:ph type="title"/>
          </p:nvPr>
        </p:nvSpPr>
        <p:spPr/>
        <p:txBody>
          <a:bodyPr/>
          <a:lstStyle/>
          <a:p>
            <a:r>
              <a:rPr lang="en-US" dirty="0"/>
              <a:t>Social Structure Theories</a:t>
            </a:r>
          </a:p>
        </p:txBody>
      </p:sp>
      <p:sp>
        <p:nvSpPr>
          <p:cNvPr id="3" name="Content Placeholder 2">
            <a:extLst>
              <a:ext uri="{FF2B5EF4-FFF2-40B4-BE49-F238E27FC236}">
                <a16:creationId xmlns:a16="http://schemas.microsoft.com/office/drawing/2014/main" id="{23978209-239F-4802-B5D0-28C42583F10F}"/>
              </a:ext>
            </a:extLst>
          </p:cNvPr>
          <p:cNvSpPr>
            <a:spLocks noGrp="1"/>
          </p:cNvSpPr>
          <p:nvPr>
            <p:ph idx="1"/>
          </p:nvPr>
        </p:nvSpPr>
        <p:spPr/>
        <p:txBody>
          <a:bodyPr>
            <a:normAutofit fontScale="92500" lnSpcReduction="10000"/>
          </a:bodyPr>
          <a:lstStyle/>
          <a:p>
            <a:pPr marL="514350" indent="-514350">
              <a:buFont typeface="+mj-lt"/>
              <a:buAutoNum type="arabicPeriod" startAt="3"/>
            </a:pPr>
            <a:r>
              <a:rPr lang="en-US" b="1" dirty="0"/>
              <a:t>Cultural Deviance Theories (continued)</a:t>
            </a:r>
          </a:p>
          <a:p>
            <a:pPr lvl="1"/>
            <a:r>
              <a:rPr lang="en-US" b="1" dirty="0"/>
              <a:t>Cloward and Ohlin’s Theory of Opportunity</a:t>
            </a:r>
          </a:p>
          <a:p>
            <a:pPr lvl="2"/>
            <a:r>
              <a:rPr lang="en-US" dirty="0"/>
              <a:t>Richard Cloward and Lloyd Ohlin combined strain and social disorganization principles into a portrayal of a gang-sustaining criminal subculture.</a:t>
            </a:r>
          </a:p>
          <a:p>
            <a:pPr lvl="2"/>
            <a:r>
              <a:rPr lang="en-US" dirty="0"/>
              <a:t>Cloward and Ohlin agreed with Cohen and found that independent delinquent subcultures exist within society. </a:t>
            </a:r>
          </a:p>
          <a:p>
            <a:pPr lvl="2"/>
            <a:r>
              <a:rPr lang="en-US" dirty="0"/>
              <a:t>Concept of differential opportunity states that people in all strata of society share the </a:t>
            </a:r>
            <a:r>
              <a:rPr lang="en-US" b="1" dirty="0"/>
              <a:t>same success goals</a:t>
            </a:r>
            <a:r>
              <a:rPr lang="en-US" dirty="0"/>
              <a:t> but that those in the </a:t>
            </a:r>
            <a:r>
              <a:rPr lang="en-US" b="1" dirty="0"/>
              <a:t>lower class have limited means</a:t>
            </a:r>
            <a:r>
              <a:rPr lang="en-US" dirty="0"/>
              <a:t> of achieving them. </a:t>
            </a:r>
          </a:p>
          <a:p>
            <a:pPr lvl="2"/>
            <a:r>
              <a:rPr lang="en-US" dirty="0"/>
              <a:t>People who perceive themselves as failures within conventional society will seek alternative or innovative ways to gain success:</a:t>
            </a:r>
          </a:p>
          <a:p>
            <a:pPr lvl="3"/>
            <a:r>
              <a:rPr lang="en-US" dirty="0"/>
              <a:t>Criminal gangs – youths become part of established criminal enterprises/organized crime</a:t>
            </a:r>
          </a:p>
          <a:p>
            <a:pPr lvl="3"/>
            <a:r>
              <a:rPr lang="en-US" dirty="0"/>
              <a:t>Conflict gangs – no organization, gangs fight each other as rivals for territory</a:t>
            </a:r>
          </a:p>
          <a:p>
            <a:pPr lvl="3"/>
            <a:r>
              <a:rPr lang="en-US" dirty="0" err="1"/>
              <a:t>Retreatist</a:t>
            </a:r>
            <a:r>
              <a:rPr lang="en-US" dirty="0"/>
              <a:t> gangs – when both legal and illegal means of achieving goals fail, these people just want to retreat, do drugs and get high. They become pimps, dealers and do petty crimes.</a:t>
            </a:r>
          </a:p>
          <a:p>
            <a:pPr lvl="2"/>
            <a:endParaRPr lang="en-US" dirty="0"/>
          </a:p>
        </p:txBody>
      </p:sp>
    </p:spTree>
    <p:extLst>
      <p:ext uri="{BB962C8B-B14F-4D97-AF65-F5344CB8AC3E}">
        <p14:creationId xmlns:p14="http://schemas.microsoft.com/office/powerpoint/2010/main" val="16931813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797EC-7660-4A0D-93DE-38A735FD183D}"/>
              </a:ext>
            </a:extLst>
          </p:cNvPr>
          <p:cNvSpPr>
            <a:spLocks noGrp="1"/>
          </p:cNvSpPr>
          <p:nvPr>
            <p:ph type="title"/>
          </p:nvPr>
        </p:nvSpPr>
        <p:spPr/>
        <p:txBody>
          <a:bodyPr/>
          <a:lstStyle/>
          <a:p>
            <a:r>
              <a:rPr lang="en-US" dirty="0"/>
              <a:t>Social Structure Theories</a:t>
            </a:r>
          </a:p>
        </p:txBody>
      </p:sp>
      <p:sp>
        <p:nvSpPr>
          <p:cNvPr id="3" name="Content Placeholder 2">
            <a:extLst>
              <a:ext uri="{FF2B5EF4-FFF2-40B4-BE49-F238E27FC236}">
                <a16:creationId xmlns:a16="http://schemas.microsoft.com/office/drawing/2014/main" id="{23978209-239F-4802-B5D0-28C42583F10F}"/>
              </a:ext>
            </a:extLst>
          </p:cNvPr>
          <p:cNvSpPr>
            <a:spLocks noGrp="1"/>
          </p:cNvSpPr>
          <p:nvPr>
            <p:ph idx="1"/>
          </p:nvPr>
        </p:nvSpPr>
        <p:spPr/>
        <p:txBody>
          <a:bodyPr>
            <a:normAutofit/>
          </a:bodyPr>
          <a:lstStyle/>
          <a:p>
            <a:pPr marL="514350" indent="-514350">
              <a:buFont typeface="+mj-lt"/>
              <a:buAutoNum type="arabicPeriod" startAt="3"/>
            </a:pPr>
            <a:r>
              <a:rPr lang="en-US" b="1" dirty="0"/>
              <a:t>Cultural Deviance Theories (continued)</a:t>
            </a:r>
          </a:p>
          <a:p>
            <a:pPr lvl="2"/>
            <a:endParaRPr lang="en-US" dirty="0"/>
          </a:p>
        </p:txBody>
      </p:sp>
      <p:pic>
        <p:nvPicPr>
          <p:cNvPr id="4" name="Picture 3">
            <a:extLst>
              <a:ext uri="{FF2B5EF4-FFF2-40B4-BE49-F238E27FC236}">
                <a16:creationId xmlns:a16="http://schemas.microsoft.com/office/drawing/2014/main" id="{876F24D3-0D54-490B-948D-D49C47EE30E1}"/>
              </a:ext>
            </a:extLst>
          </p:cNvPr>
          <p:cNvPicPr>
            <a:picLocks noChangeAspect="1"/>
          </p:cNvPicPr>
          <p:nvPr/>
        </p:nvPicPr>
        <p:blipFill>
          <a:blip r:embed="rId2"/>
          <a:stretch>
            <a:fillRect/>
          </a:stretch>
        </p:blipFill>
        <p:spPr>
          <a:xfrm>
            <a:off x="1658579" y="2426273"/>
            <a:ext cx="9413421" cy="3792305"/>
          </a:xfrm>
          <a:prstGeom prst="rect">
            <a:avLst/>
          </a:prstGeom>
        </p:spPr>
      </p:pic>
    </p:spTree>
    <p:extLst>
      <p:ext uri="{BB962C8B-B14F-4D97-AF65-F5344CB8AC3E}">
        <p14:creationId xmlns:p14="http://schemas.microsoft.com/office/powerpoint/2010/main" val="20892701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E74C4-E0AD-452B-99A4-3FF6DED867EA}"/>
              </a:ext>
            </a:extLst>
          </p:cNvPr>
          <p:cNvSpPr>
            <a:spLocks noGrp="1"/>
          </p:cNvSpPr>
          <p:nvPr>
            <p:ph type="ctrTitle"/>
          </p:nvPr>
        </p:nvSpPr>
        <p:spPr/>
        <p:txBody>
          <a:bodyPr>
            <a:normAutofit/>
          </a:bodyPr>
          <a:lstStyle/>
          <a:p>
            <a:r>
              <a:rPr lang="en-US" sz="6000" dirty="0"/>
              <a:t>Social Process Theories</a:t>
            </a:r>
          </a:p>
        </p:txBody>
      </p:sp>
      <p:sp>
        <p:nvSpPr>
          <p:cNvPr id="3" name="Title 1">
            <a:extLst>
              <a:ext uri="{FF2B5EF4-FFF2-40B4-BE49-F238E27FC236}">
                <a16:creationId xmlns:a16="http://schemas.microsoft.com/office/drawing/2014/main" id="{A35DC33A-B386-4F48-9935-25C45F710943}"/>
              </a:ext>
            </a:extLst>
          </p:cNvPr>
          <p:cNvSpPr txBox="1">
            <a:spLocks/>
          </p:cNvSpPr>
          <p:nvPr/>
        </p:nvSpPr>
        <p:spPr>
          <a:xfrm>
            <a:off x="473528" y="2608255"/>
            <a:ext cx="7301593" cy="1641490"/>
          </a:xfrm>
          <a:prstGeom prst="rect">
            <a:avLst/>
          </a:prstGeom>
        </p:spPr>
        <p:txBody>
          <a:bodyPr vert="horz" wrap="none" lIns="91440" tIns="45720" rIns="91440" bIns="45720" rtlCol="0" anchor="t">
            <a:normAutofit/>
          </a:bodyPr>
          <a:lstStyle>
            <a:lvl1pPr algn="r" defTabSz="914400" rtl="0" eaLnBrk="1" latinLnBrk="0" hangingPunct="1">
              <a:lnSpc>
                <a:spcPct val="90000"/>
              </a:lnSpc>
              <a:spcBef>
                <a:spcPct val="0"/>
              </a:spcBef>
              <a:buNone/>
              <a:defRPr sz="9600" b="0" kern="120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ea typeface="+mj-ea"/>
                <a:cs typeface="+mj-cs"/>
              </a:defRPr>
            </a:lvl1pPr>
          </a:lstStyle>
          <a:p>
            <a:r>
              <a:rPr lang="en-US" dirty="0"/>
              <a:t>Social Theories</a:t>
            </a:r>
          </a:p>
        </p:txBody>
      </p:sp>
    </p:spTree>
    <p:extLst>
      <p:ext uri="{BB962C8B-B14F-4D97-AF65-F5344CB8AC3E}">
        <p14:creationId xmlns:p14="http://schemas.microsoft.com/office/powerpoint/2010/main" val="17012733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02D21-F6FC-48E3-9A05-6B9954F3AE9E}"/>
              </a:ext>
            </a:extLst>
          </p:cNvPr>
          <p:cNvSpPr>
            <a:spLocks noGrp="1"/>
          </p:cNvSpPr>
          <p:nvPr>
            <p:ph type="title"/>
          </p:nvPr>
        </p:nvSpPr>
        <p:spPr/>
        <p:txBody>
          <a:bodyPr/>
          <a:lstStyle/>
          <a:p>
            <a:r>
              <a:rPr lang="en-US" dirty="0"/>
              <a:t>Social Process Theories</a:t>
            </a:r>
          </a:p>
        </p:txBody>
      </p:sp>
      <p:sp>
        <p:nvSpPr>
          <p:cNvPr id="3" name="Content Placeholder 2">
            <a:extLst>
              <a:ext uri="{FF2B5EF4-FFF2-40B4-BE49-F238E27FC236}">
                <a16:creationId xmlns:a16="http://schemas.microsoft.com/office/drawing/2014/main" id="{A8CBF30E-2850-4631-A7E9-6E6F4A6B24E3}"/>
              </a:ext>
            </a:extLst>
          </p:cNvPr>
          <p:cNvSpPr>
            <a:spLocks noGrp="1"/>
          </p:cNvSpPr>
          <p:nvPr>
            <p:ph idx="1"/>
          </p:nvPr>
        </p:nvSpPr>
        <p:spPr/>
        <p:txBody>
          <a:bodyPr>
            <a:normAutofit fontScale="70000" lnSpcReduction="20000"/>
          </a:bodyPr>
          <a:lstStyle/>
          <a:p>
            <a:r>
              <a:rPr lang="en-US" dirty="0"/>
              <a:t>What society “perceives” to be criminal. A crime today, might not be a crime yesterday and vice versa.</a:t>
            </a:r>
          </a:p>
          <a:p>
            <a:r>
              <a:rPr lang="en-US" b="1" dirty="0"/>
              <a:t>Socialization and Crime</a:t>
            </a:r>
          </a:p>
          <a:p>
            <a:pPr lvl="1"/>
            <a:r>
              <a:rPr lang="en-US" dirty="0"/>
              <a:t>Social structures alone don’t lead to criminal activity. After all, many people living in the most deteriorated areas never commit criminal offenses. So what gives?</a:t>
            </a:r>
          </a:p>
          <a:p>
            <a:pPr lvl="1"/>
            <a:r>
              <a:rPr lang="en-US" dirty="0"/>
              <a:t>The key to understanding crime can be found in human </a:t>
            </a:r>
            <a:r>
              <a:rPr lang="en-US" b="1" dirty="0"/>
              <a:t>socialization</a:t>
            </a:r>
            <a:r>
              <a:rPr lang="en-US" dirty="0"/>
              <a:t>—the interactions people have with various organizations, institutions, and processes of society.</a:t>
            </a:r>
          </a:p>
          <a:p>
            <a:pPr lvl="1"/>
            <a:r>
              <a:rPr lang="en-US" dirty="0"/>
              <a:t>If socialization good </a:t>
            </a:r>
            <a:r>
              <a:rPr lang="en-US" dirty="0">
                <a:sym typeface="Wingdings" panose="05000000000000000000" pitchFamily="2" charset="2"/>
              </a:rPr>
              <a:t> no crime. If socialization bad  CRIME.</a:t>
            </a:r>
          </a:p>
          <a:p>
            <a:pPr lvl="1"/>
            <a:r>
              <a:rPr lang="en-US" dirty="0"/>
              <a:t>This view of crime is referred to as </a:t>
            </a:r>
            <a:r>
              <a:rPr lang="en-US" b="1" dirty="0"/>
              <a:t>social process theory</a:t>
            </a:r>
            <a:r>
              <a:rPr lang="en-US" dirty="0"/>
              <a:t>.</a:t>
            </a:r>
          </a:p>
          <a:p>
            <a:pPr lvl="1"/>
            <a:r>
              <a:rPr lang="en-US" dirty="0"/>
              <a:t>Major determinants are:</a:t>
            </a:r>
          </a:p>
          <a:p>
            <a:pPr lvl="2"/>
            <a:r>
              <a:rPr lang="en-US" b="1" dirty="0"/>
              <a:t>Family</a:t>
            </a:r>
            <a:r>
              <a:rPr lang="en-US" dirty="0"/>
              <a:t> - divorce, family deviance, parental efficacy, child maltreatment, etc.</a:t>
            </a:r>
          </a:p>
          <a:p>
            <a:pPr lvl="2"/>
            <a:r>
              <a:rPr lang="en-US" b="1" dirty="0"/>
              <a:t>Educational Experience</a:t>
            </a:r>
            <a:r>
              <a:rPr lang="en-US" dirty="0"/>
              <a:t> -  dropping out, bad institute, etc.</a:t>
            </a:r>
          </a:p>
          <a:p>
            <a:pPr lvl="2"/>
            <a:r>
              <a:rPr lang="en-US" b="1" dirty="0"/>
              <a:t>Peer Relations</a:t>
            </a:r>
          </a:p>
          <a:p>
            <a:pPr lvl="2"/>
            <a:r>
              <a:rPr lang="en-US" b="1" dirty="0"/>
              <a:t>Religion</a:t>
            </a:r>
            <a:r>
              <a:rPr lang="en-US" dirty="0"/>
              <a:t> – not caring for religion, etc.</a:t>
            </a:r>
          </a:p>
          <a:p>
            <a:r>
              <a:rPr lang="en-US" b="1" dirty="0"/>
              <a:t>Social process theorists believe it is socialization, not the social structure, that determines life chances. The more social problems encountered during the socialization process, the greater the likelihood that youths will encounter difficulties and obstacles as they mature, such as being unemployed or becoming a teenage mother.</a:t>
            </a:r>
          </a:p>
        </p:txBody>
      </p:sp>
    </p:spTree>
    <p:extLst>
      <p:ext uri="{BB962C8B-B14F-4D97-AF65-F5344CB8AC3E}">
        <p14:creationId xmlns:p14="http://schemas.microsoft.com/office/powerpoint/2010/main" val="33584281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9EB4B-698F-4AF7-926C-A6EC6BEBE23E}"/>
              </a:ext>
            </a:extLst>
          </p:cNvPr>
          <p:cNvSpPr>
            <a:spLocks noGrp="1"/>
          </p:cNvSpPr>
          <p:nvPr>
            <p:ph type="title"/>
          </p:nvPr>
        </p:nvSpPr>
        <p:spPr/>
        <p:txBody>
          <a:bodyPr/>
          <a:lstStyle/>
          <a:p>
            <a:r>
              <a:rPr lang="en-US" dirty="0"/>
              <a:t>Social Process Theories</a:t>
            </a:r>
          </a:p>
        </p:txBody>
      </p:sp>
      <p:sp>
        <p:nvSpPr>
          <p:cNvPr id="5" name="Content Placeholder 4">
            <a:extLst>
              <a:ext uri="{FF2B5EF4-FFF2-40B4-BE49-F238E27FC236}">
                <a16:creationId xmlns:a16="http://schemas.microsoft.com/office/drawing/2014/main" id="{0C804433-D487-469E-96BD-ACD702A6FD79}"/>
              </a:ext>
            </a:extLst>
          </p:cNvPr>
          <p:cNvSpPr>
            <a:spLocks noGrp="1"/>
          </p:cNvSpPr>
          <p:nvPr>
            <p:ph sz="half" idx="1"/>
          </p:nvPr>
        </p:nvSpPr>
        <p:spPr/>
        <p:txBody>
          <a:bodyPr>
            <a:normAutofit fontScale="77500" lnSpcReduction="20000"/>
          </a:bodyPr>
          <a:lstStyle/>
          <a:p>
            <a:r>
              <a:rPr lang="en-US" dirty="0"/>
              <a:t>The social process approach has several independent branches </a:t>
            </a:r>
          </a:p>
          <a:p>
            <a:pPr marL="971550" lvl="1" indent="-514350">
              <a:buFont typeface="+mj-lt"/>
              <a:buAutoNum type="arabicPeriod"/>
            </a:pPr>
            <a:r>
              <a:rPr lang="en-US" b="1" dirty="0"/>
              <a:t>Social learning theory </a:t>
            </a:r>
            <a:r>
              <a:rPr lang="en-US" dirty="0"/>
              <a:t>suggests that people learn the techniques and attitudes of crime from close and intimate relationships with criminal peers; crime is a learned behavior. </a:t>
            </a:r>
          </a:p>
          <a:p>
            <a:pPr marL="971550" lvl="1" indent="-514350">
              <a:buFont typeface="+mj-lt"/>
              <a:buAutoNum type="arabicPeriod"/>
            </a:pPr>
            <a:r>
              <a:rPr lang="en-US" b="1" dirty="0"/>
              <a:t>Social control theory </a:t>
            </a:r>
            <a:r>
              <a:rPr lang="en-US" dirty="0"/>
              <a:t>maintains that everyone has the potential to become a criminal, but that most people are controlled by their bonds to society. Crime occurs when the forces that bind people to society are weakened or broken. </a:t>
            </a:r>
          </a:p>
          <a:p>
            <a:pPr marL="971550" lvl="1" indent="-514350">
              <a:buFont typeface="+mj-lt"/>
              <a:buAutoNum type="arabicPeriod"/>
            </a:pPr>
            <a:r>
              <a:rPr lang="en-US" b="1" dirty="0"/>
              <a:t>Social reaction theory (labeling theory)</a:t>
            </a:r>
            <a:r>
              <a:rPr lang="en-US" dirty="0"/>
              <a:t> says people become criminals when significant members of society label them as such, and they accept those labels as a personal identity.</a:t>
            </a:r>
          </a:p>
        </p:txBody>
      </p:sp>
      <p:pic>
        <p:nvPicPr>
          <p:cNvPr id="7" name="Content Placeholder 6">
            <a:extLst>
              <a:ext uri="{FF2B5EF4-FFF2-40B4-BE49-F238E27FC236}">
                <a16:creationId xmlns:a16="http://schemas.microsoft.com/office/drawing/2014/main" id="{4AB4046B-B718-46C3-966E-682A8D81F26B}"/>
              </a:ext>
            </a:extLst>
          </p:cNvPr>
          <p:cNvPicPr>
            <a:picLocks noGrp="1" noChangeAspect="1"/>
          </p:cNvPicPr>
          <p:nvPr>
            <p:ph sz="half" idx="2"/>
          </p:nvPr>
        </p:nvPicPr>
        <p:blipFill>
          <a:blip r:embed="rId2"/>
          <a:stretch>
            <a:fillRect/>
          </a:stretch>
        </p:blipFill>
        <p:spPr>
          <a:xfrm>
            <a:off x="6319838" y="2118674"/>
            <a:ext cx="5033962" cy="3765239"/>
          </a:xfrm>
          <a:prstGeom prst="rect">
            <a:avLst/>
          </a:prstGeom>
        </p:spPr>
      </p:pic>
    </p:spTree>
    <p:extLst>
      <p:ext uri="{BB962C8B-B14F-4D97-AF65-F5344CB8AC3E}">
        <p14:creationId xmlns:p14="http://schemas.microsoft.com/office/powerpoint/2010/main" val="37944890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02D21-F6FC-48E3-9A05-6B9954F3AE9E}"/>
              </a:ext>
            </a:extLst>
          </p:cNvPr>
          <p:cNvSpPr>
            <a:spLocks noGrp="1"/>
          </p:cNvSpPr>
          <p:nvPr>
            <p:ph type="title"/>
          </p:nvPr>
        </p:nvSpPr>
        <p:spPr/>
        <p:txBody>
          <a:bodyPr/>
          <a:lstStyle/>
          <a:p>
            <a:r>
              <a:rPr lang="en-US" dirty="0"/>
              <a:t>Social Process Theories</a:t>
            </a:r>
          </a:p>
        </p:txBody>
      </p:sp>
      <p:sp>
        <p:nvSpPr>
          <p:cNvPr id="3" name="Content Placeholder 2">
            <a:extLst>
              <a:ext uri="{FF2B5EF4-FFF2-40B4-BE49-F238E27FC236}">
                <a16:creationId xmlns:a16="http://schemas.microsoft.com/office/drawing/2014/main" id="{A8CBF30E-2850-4631-A7E9-6E6F4A6B24E3}"/>
              </a:ext>
            </a:extLst>
          </p:cNvPr>
          <p:cNvSpPr>
            <a:spLocks noGrp="1"/>
          </p:cNvSpPr>
          <p:nvPr>
            <p:ph idx="1"/>
          </p:nvPr>
        </p:nvSpPr>
        <p:spPr/>
        <p:txBody>
          <a:bodyPr>
            <a:normAutofit fontScale="92500" lnSpcReduction="20000"/>
          </a:bodyPr>
          <a:lstStyle/>
          <a:p>
            <a:pPr marL="514350" indent="-514350">
              <a:buFont typeface="+mj-lt"/>
              <a:buAutoNum type="arabicPeriod"/>
            </a:pPr>
            <a:r>
              <a:rPr lang="en-US" b="1" dirty="0"/>
              <a:t>Social Learning Theories</a:t>
            </a:r>
          </a:p>
          <a:p>
            <a:pPr lvl="1"/>
            <a:r>
              <a:rPr lang="en-US" b="1" dirty="0"/>
              <a:t>Differential Association Theory</a:t>
            </a:r>
          </a:p>
          <a:p>
            <a:pPr lvl="2"/>
            <a:r>
              <a:rPr lang="en-US" dirty="0"/>
              <a:t>Edwin H. Sutherland’s research on white-collar crime, professional theft, and intelligence led him to dispute that lower class people commit crime. To him, it was a learning process that could affect any individual in any culture. </a:t>
            </a:r>
          </a:p>
          <a:p>
            <a:pPr lvl="2"/>
            <a:r>
              <a:rPr lang="en-US" dirty="0"/>
              <a:t>Acquiring a behavior is a </a:t>
            </a:r>
            <a:r>
              <a:rPr lang="en-US" b="1" dirty="0"/>
              <a:t>social learning process</a:t>
            </a:r>
            <a:r>
              <a:rPr lang="en-US" dirty="0"/>
              <a:t>, not a political or legal process.</a:t>
            </a:r>
          </a:p>
          <a:p>
            <a:pPr lvl="2"/>
            <a:r>
              <a:rPr lang="en-US" b="1" dirty="0"/>
              <a:t>Principles of Differential Association Theory:</a:t>
            </a:r>
          </a:p>
          <a:p>
            <a:pPr lvl="3"/>
            <a:r>
              <a:rPr lang="en-US" dirty="0"/>
              <a:t>Criminal behavior is learned.</a:t>
            </a:r>
          </a:p>
          <a:p>
            <a:pPr lvl="3"/>
            <a:r>
              <a:rPr lang="en-US" dirty="0"/>
              <a:t>Learning is a by-product of interaction.</a:t>
            </a:r>
          </a:p>
          <a:p>
            <a:pPr lvl="3"/>
            <a:r>
              <a:rPr lang="en-US" dirty="0"/>
              <a:t>Criminal techniques are learned.</a:t>
            </a:r>
          </a:p>
          <a:p>
            <a:pPr lvl="3"/>
            <a:r>
              <a:rPr lang="en-US" dirty="0"/>
              <a:t>Perceptions of the legal code influence motives and drives.</a:t>
            </a:r>
          </a:p>
          <a:p>
            <a:pPr lvl="3"/>
            <a:r>
              <a:rPr lang="en-US" dirty="0"/>
              <a:t>Differential associations may vary in frequency, duration, priority, and intensity</a:t>
            </a:r>
          </a:p>
          <a:p>
            <a:pPr lvl="3"/>
            <a:r>
              <a:rPr lang="en-US" dirty="0"/>
              <a:t>The process of learning criminal behavior by association with criminal and anticriminal patterns involves all of the mechanisms involved in any other learning process. </a:t>
            </a:r>
          </a:p>
          <a:p>
            <a:pPr lvl="3"/>
            <a:r>
              <a:rPr lang="en-US" dirty="0"/>
              <a:t>Criminal behavior is an expression of general needs and values, but it is not excused by those general needs and values because noncriminal behavior is also an expression of those same needs and values.</a:t>
            </a:r>
          </a:p>
        </p:txBody>
      </p:sp>
    </p:spTree>
    <p:extLst>
      <p:ext uri="{BB962C8B-B14F-4D97-AF65-F5344CB8AC3E}">
        <p14:creationId xmlns:p14="http://schemas.microsoft.com/office/powerpoint/2010/main" val="8114620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02D21-F6FC-48E3-9A05-6B9954F3AE9E}"/>
              </a:ext>
            </a:extLst>
          </p:cNvPr>
          <p:cNvSpPr>
            <a:spLocks noGrp="1"/>
          </p:cNvSpPr>
          <p:nvPr>
            <p:ph type="title"/>
          </p:nvPr>
        </p:nvSpPr>
        <p:spPr/>
        <p:txBody>
          <a:bodyPr/>
          <a:lstStyle/>
          <a:p>
            <a:r>
              <a:rPr lang="en-US" dirty="0"/>
              <a:t>Social Process Theories</a:t>
            </a:r>
          </a:p>
        </p:txBody>
      </p:sp>
      <p:sp>
        <p:nvSpPr>
          <p:cNvPr id="3" name="Content Placeholder 2">
            <a:extLst>
              <a:ext uri="{FF2B5EF4-FFF2-40B4-BE49-F238E27FC236}">
                <a16:creationId xmlns:a16="http://schemas.microsoft.com/office/drawing/2014/main" id="{A8CBF30E-2850-4631-A7E9-6E6F4A6B24E3}"/>
              </a:ext>
            </a:extLst>
          </p:cNvPr>
          <p:cNvSpPr>
            <a:spLocks noGrp="1"/>
          </p:cNvSpPr>
          <p:nvPr>
            <p:ph idx="1"/>
          </p:nvPr>
        </p:nvSpPr>
        <p:spPr/>
        <p:txBody>
          <a:bodyPr>
            <a:normAutofit fontScale="77500" lnSpcReduction="20000"/>
          </a:bodyPr>
          <a:lstStyle/>
          <a:p>
            <a:pPr marL="514350" indent="-514350">
              <a:buFont typeface="+mj-lt"/>
              <a:buAutoNum type="arabicPeriod"/>
            </a:pPr>
            <a:r>
              <a:rPr lang="en-US" b="1" dirty="0"/>
              <a:t>Social Learning Theories</a:t>
            </a:r>
          </a:p>
          <a:p>
            <a:pPr lvl="1"/>
            <a:r>
              <a:rPr lang="en-US" b="1" dirty="0"/>
              <a:t>Differential Reinforcement Theory</a:t>
            </a:r>
          </a:p>
          <a:p>
            <a:pPr lvl="2"/>
            <a:r>
              <a:rPr lang="en-US" dirty="0"/>
              <a:t>According to Ronald Akers, the same process is involved in learning both deviant and conventional behavior. </a:t>
            </a:r>
          </a:p>
          <a:p>
            <a:pPr lvl="2"/>
            <a:r>
              <a:rPr lang="en-US" dirty="0"/>
              <a:t>People learn to be neither “all deviant” nor “all conforming,” but rather strike a balance between the two opposing poles of behavior. This balance is usually stable, but it can undergo revision over time.</a:t>
            </a:r>
          </a:p>
          <a:p>
            <a:pPr lvl="2"/>
            <a:r>
              <a:rPr lang="en-US" dirty="0"/>
              <a:t>Behavior is reinforced by being either </a:t>
            </a:r>
            <a:r>
              <a:rPr lang="en-US" b="1" dirty="0"/>
              <a:t>rewarded or punished</a:t>
            </a:r>
            <a:r>
              <a:rPr lang="en-US" dirty="0"/>
              <a:t> while interacting with others. When behavior is punished, this is referred to as negative reinforcement. </a:t>
            </a:r>
          </a:p>
          <a:p>
            <a:pPr lvl="2"/>
            <a:r>
              <a:rPr lang="en-US" dirty="0"/>
              <a:t>If criminal behavior starts to get rewarded from childhood, the person may end up becoming a criminal later on in life.</a:t>
            </a:r>
          </a:p>
          <a:p>
            <a:pPr lvl="2"/>
            <a:r>
              <a:rPr lang="en-US" b="1" dirty="0"/>
              <a:t>Example: </a:t>
            </a:r>
            <a:r>
              <a:rPr lang="en-US" dirty="0"/>
              <a:t>Smokers seek out smokers and reward each other for smoking, hence smoking behavior is reinforced.</a:t>
            </a:r>
          </a:p>
          <a:p>
            <a:pPr lvl="1"/>
            <a:r>
              <a:rPr lang="en-US" b="1" dirty="0"/>
              <a:t>Neutralization Theory</a:t>
            </a:r>
          </a:p>
          <a:p>
            <a:pPr lvl="2"/>
            <a:r>
              <a:rPr lang="en-US" dirty="0"/>
              <a:t>Perspective that process of becoming a criminal as a learning experience in which potential delinquents and criminals master techniques that enable them to counterbalance or neutralize conventional values and </a:t>
            </a:r>
            <a:r>
              <a:rPr lang="en-US" b="1" dirty="0"/>
              <a:t>drift</a:t>
            </a:r>
            <a:r>
              <a:rPr lang="en-US" dirty="0"/>
              <a:t> back and forth between illegitimate and conventional behavior.</a:t>
            </a:r>
          </a:p>
          <a:p>
            <a:pPr lvl="2"/>
            <a:r>
              <a:rPr lang="en-US" b="1" dirty="0"/>
              <a:t>Observations: </a:t>
            </a:r>
            <a:r>
              <a:rPr lang="en-US" dirty="0"/>
              <a:t>Criminals sometimes voice a sense of guilt, they frequently respect and admire honest, law-abiding people, etc.</a:t>
            </a:r>
          </a:p>
          <a:p>
            <a:pPr lvl="2"/>
            <a:r>
              <a:rPr lang="en-US" b="1" dirty="0"/>
              <a:t>Example: </a:t>
            </a:r>
            <a:r>
              <a:rPr lang="en-US" dirty="0"/>
              <a:t>Americans work hard 5 days a week but may end up partying and drinking a lot on the weekends.</a:t>
            </a:r>
          </a:p>
        </p:txBody>
      </p:sp>
    </p:spTree>
    <p:extLst>
      <p:ext uri="{BB962C8B-B14F-4D97-AF65-F5344CB8AC3E}">
        <p14:creationId xmlns:p14="http://schemas.microsoft.com/office/powerpoint/2010/main" val="28087711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02D21-F6FC-48E3-9A05-6B9954F3AE9E}"/>
              </a:ext>
            </a:extLst>
          </p:cNvPr>
          <p:cNvSpPr>
            <a:spLocks noGrp="1"/>
          </p:cNvSpPr>
          <p:nvPr>
            <p:ph type="title"/>
          </p:nvPr>
        </p:nvSpPr>
        <p:spPr/>
        <p:txBody>
          <a:bodyPr/>
          <a:lstStyle/>
          <a:p>
            <a:r>
              <a:rPr lang="en-US" dirty="0"/>
              <a:t>Social Process Theories</a:t>
            </a:r>
          </a:p>
        </p:txBody>
      </p:sp>
      <p:sp>
        <p:nvSpPr>
          <p:cNvPr id="3" name="Content Placeholder 2">
            <a:extLst>
              <a:ext uri="{FF2B5EF4-FFF2-40B4-BE49-F238E27FC236}">
                <a16:creationId xmlns:a16="http://schemas.microsoft.com/office/drawing/2014/main" id="{A8CBF30E-2850-4631-A7E9-6E6F4A6B24E3}"/>
              </a:ext>
            </a:extLst>
          </p:cNvPr>
          <p:cNvSpPr>
            <a:spLocks noGrp="1"/>
          </p:cNvSpPr>
          <p:nvPr>
            <p:ph idx="1"/>
          </p:nvPr>
        </p:nvSpPr>
        <p:spPr/>
        <p:txBody>
          <a:bodyPr>
            <a:normAutofit lnSpcReduction="10000"/>
          </a:bodyPr>
          <a:lstStyle/>
          <a:p>
            <a:pPr marL="514350" indent="-514350">
              <a:buFont typeface="+mj-lt"/>
              <a:buAutoNum type="arabicPeriod"/>
            </a:pPr>
            <a:r>
              <a:rPr lang="en-US" b="1" dirty="0"/>
              <a:t>Social Learning Theories</a:t>
            </a:r>
          </a:p>
          <a:p>
            <a:pPr lvl="1"/>
            <a:r>
              <a:rPr lang="en-US" b="1" dirty="0"/>
              <a:t>Criticisms:</a:t>
            </a:r>
          </a:p>
          <a:p>
            <a:pPr lvl="2"/>
            <a:r>
              <a:rPr lang="en-US" dirty="0"/>
              <a:t>One complaint is that learning theorists fail to account for the origin of criminal definitions. How did the first “teacher” learn criminal techniques and definitions? Who came up with the original neutralization technique?</a:t>
            </a:r>
          </a:p>
          <a:p>
            <a:pPr lvl="2"/>
            <a:r>
              <a:rPr lang="en-US" dirty="0"/>
              <a:t>Learning theories also imply that people systematically learn techniques that enable them to be active and successful criminals, but they fail to adequately explain spontaneous and wanton acts of violence and damage and other expressive crimes that appear to have little utility or purpose. </a:t>
            </a:r>
          </a:p>
          <a:p>
            <a:pPr lvl="2"/>
            <a:r>
              <a:rPr lang="en-US" dirty="0"/>
              <a:t>Little evidence exists substantiating that people learn the techniques that enable them to become criminals before they actually commit criminal acts.  They could actually make up their mind of committing a crime before starting to learn how to do it.</a:t>
            </a:r>
          </a:p>
          <a:p>
            <a:pPr lvl="2"/>
            <a:r>
              <a:rPr lang="en-US" dirty="0"/>
              <a:t>Despite these criticisms, learning theories maintain an important place in the study of delinquent and criminal behavior.</a:t>
            </a:r>
          </a:p>
        </p:txBody>
      </p:sp>
    </p:spTree>
    <p:extLst>
      <p:ext uri="{BB962C8B-B14F-4D97-AF65-F5344CB8AC3E}">
        <p14:creationId xmlns:p14="http://schemas.microsoft.com/office/powerpoint/2010/main" val="26857196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C6B6C-FFF1-432C-8A5A-3A44BC37D001}"/>
              </a:ext>
            </a:extLst>
          </p:cNvPr>
          <p:cNvSpPr>
            <a:spLocks noGrp="1"/>
          </p:cNvSpPr>
          <p:nvPr>
            <p:ph type="title"/>
          </p:nvPr>
        </p:nvSpPr>
        <p:spPr/>
        <p:txBody>
          <a:bodyPr/>
          <a:lstStyle/>
          <a:p>
            <a:r>
              <a:rPr lang="en-US" dirty="0"/>
              <a:t>Social Process Theories</a:t>
            </a:r>
          </a:p>
        </p:txBody>
      </p:sp>
      <p:sp>
        <p:nvSpPr>
          <p:cNvPr id="3" name="Content Placeholder 2">
            <a:extLst>
              <a:ext uri="{FF2B5EF4-FFF2-40B4-BE49-F238E27FC236}">
                <a16:creationId xmlns:a16="http://schemas.microsoft.com/office/drawing/2014/main" id="{1E0D5ABD-D523-4DF0-BF5F-685C09304577}"/>
              </a:ext>
            </a:extLst>
          </p:cNvPr>
          <p:cNvSpPr>
            <a:spLocks noGrp="1"/>
          </p:cNvSpPr>
          <p:nvPr>
            <p:ph sz="half" idx="1"/>
          </p:nvPr>
        </p:nvSpPr>
        <p:spPr>
          <a:xfrm>
            <a:off x="1120000" y="1502229"/>
            <a:ext cx="5025216" cy="4990646"/>
          </a:xfrm>
        </p:spPr>
        <p:txBody>
          <a:bodyPr>
            <a:normAutofit fontScale="70000" lnSpcReduction="20000"/>
          </a:bodyPr>
          <a:lstStyle/>
          <a:p>
            <a:pPr marL="514350" indent="-514350">
              <a:buFont typeface="+mj-lt"/>
              <a:buAutoNum type="arabicPeriod" startAt="2"/>
            </a:pPr>
            <a:r>
              <a:rPr lang="en-US" b="1" dirty="0"/>
              <a:t>Social Control Theories</a:t>
            </a:r>
          </a:p>
          <a:p>
            <a:pPr lvl="1"/>
            <a:r>
              <a:rPr lang="en-US" dirty="0"/>
              <a:t>Social control theorists argue that people obey the law because behaviors controlled by internal and external forces.</a:t>
            </a:r>
          </a:p>
          <a:p>
            <a:pPr lvl="1"/>
            <a:r>
              <a:rPr lang="en-US" dirty="0"/>
              <a:t>Most people have developed a strong moral sense, which makes them incapable committing crimes. </a:t>
            </a:r>
          </a:p>
          <a:p>
            <a:pPr lvl="1"/>
            <a:r>
              <a:rPr lang="en-US" dirty="0"/>
              <a:t>They develop a </a:t>
            </a:r>
            <a:r>
              <a:rPr lang="en-US" b="1" dirty="0"/>
              <a:t>commitment to conformity </a:t>
            </a:r>
            <a:r>
              <a:rPr lang="en-US" dirty="0"/>
              <a:t>i.e.</a:t>
            </a:r>
            <a:r>
              <a:rPr lang="en-US" b="1" dirty="0"/>
              <a:t> </a:t>
            </a:r>
            <a:r>
              <a:rPr lang="en-US" dirty="0"/>
              <a:t>obey the rules of society.</a:t>
            </a:r>
          </a:p>
          <a:p>
            <a:pPr lvl="1"/>
            <a:r>
              <a:rPr lang="en-US" b="1" dirty="0"/>
              <a:t>Hirschi’s Social Bond Theory</a:t>
            </a:r>
          </a:p>
          <a:p>
            <a:pPr lvl="2"/>
            <a:r>
              <a:rPr lang="en-US" dirty="0"/>
              <a:t>Travis Hirschi links the onset of criminality to the weakening of the ties that bind people to society. </a:t>
            </a:r>
          </a:p>
          <a:p>
            <a:pPr lvl="2"/>
            <a:r>
              <a:rPr lang="en-US" dirty="0"/>
              <a:t>He assumes that all individuals are potential law violators, but they are kept under control because they fear that illegal behavior will damage their relationships with friends, parents, neighbors, teachers, and employers.</a:t>
            </a:r>
          </a:p>
          <a:p>
            <a:pPr lvl="2"/>
            <a:r>
              <a:rPr lang="en-US" dirty="0"/>
              <a:t>Hirschi argues that the social bond a person maintains with society is divided into four main elements: </a:t>
            </a:r>
            <a:r>
              <a:rPr lang="en-US" b="1" dirty="0"/>
              <a:t>attachment, commitment, involvement, and belief.</a:t>
            </a:r>
          </a:p>
          <a:p>
            <a:pPr lvl="2"/>
            <a:r>
              <a:rPr lang="en-US" b="1" dirty="0"/>
              <a:t>Many criticisms but also many evidence of support on the theory of Hirschi.</a:t>
            </a:r>
          </a:p>
        </p:txBody>
      </p:sp>
      <p:pic>
        <p:nvPicPr>
          <p:cNvPr id="5" name="Content Placeholder 4">
            <a:extLst>
              <a:ext uri="{FF2B5EF4-FFF2-40B4-BE49-F238E27FC236}">
                <a16:creationId xmlns:a16="http://schemas.microsoft.com/office/drawing/2014/main" id="{5D9BA4D8-8640-42E4-8FB7-45A00449FBA8}"/>
              </a:ext>
            </a:extLst>
          </p:cNvPr>
          <p:cNvPicPr>
            <a:picLocks noGrp="1" noChangeAspect="1"/>
          </p:cNvPicPr>
          <p:nvPr>
            <p:ph sz="half" idx="2"/>
          </p:nvPr>
        </p:nvPicPr>
        <p:blipFill>
          <a:blip r:embed="rId2"/>
          <a:stretch>
            <a:fillRect/>
          </a:stretch>
        </p:blipFill>
        <p:spPr>
          <a:xfrm>
            <a:off x="6352496" y="1918608"/>
            <a:ext cx="5352812" cy="3977436"/>
          </a:xfrm>
          <a:prstGeom prst="rect">
            <a:avLst/>
          </a:prstGeom>
        </p:spPr>
      </p:pic>
    </p:spTree>
    <p:extLst>
      <p:ext uri="{BB962C8B-B14F-4D97-AF65-F5344CB8AC3E}">
        <p14:creationId xmlns:p14="http://schemas.microsoft.com/office/powerpoint/2010/main" val="2464692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ED6D24D-6545-48C2-A732-7E0ABEDEA479}"/>
              </a:ext>
            </a:extLst>
          </p:cNvPr>
          <p:cNvSpPr>
            <a:spLocks noGrp="1"/>
          </p:cNvSpPr>
          <p:nvPr>
            <p:ph type="title"/>
          </p:nvPr>
        </p:nvSpPr>
        <p:spPr/>
        <p:txBody>
          <a:bodyPr/>
          <a:lstStyle/>
          <a:p>
            <a:r>
              <a:rPr lang="en-US" dirty="0"/>
              <a:t>Social Process Theories</a:t>
            </a:r>
          </a:p>
        </p:txBody>
      </p:sp>
      <p:sp>
        <p:nvSpPr>
          <p:cNvPr id="6" name="Content Placeholder 5">
            <a:extLst>
              <a:ext uri="{FF2B5EF4-FFF2-40B4-BE49-F238E27FC236}">
                <a16:creationId xmlns:a16="http://schemas.microsoft.com/office/drawing/2014/main" id="{CF23C23E-C67F-4535-8372-F95C412B4975}"/>
              </a:ext>
            </a:extLst>
          </p:cNvPr>
          <p:cNvSpPr>
            <a:spLocks noGrp="1"/>
          </p:cNvSpPr>
          <p:nvPr>
            <p:ph idx="1"/>
          </p:nvPr>
        </p:nvSpPr>
        <p:spPr/>
        <p:txBody>
          <a:bodyPr>
            <a:normAutofit fontScale="92500" lnSpcReduction="10000"/>
          </a:bodyPr>
          <a:lstStyle/>
          <a:p>
            <a:pPr marL="514350" indent="-514350">
              <a:buFont typeface="+mj-lt"/>
              <a:buAutoNum type="arabicPeriod" startAt="3"/>
            </a:pPr>
            <a:r>
              <a:rPr lang="en-US" b="1" dirty="0"/>
              <a:t>Social Reaction Theory (Labelling Theory)</a:t>
            </a:r>
          </a:p>
          <a:p>
            <a:pPr lvl="1"/>
            <a:r>
              <a:rPr lang="en-US" dirty="0"/>
              <a:t>Its roots are found in the symbolic interaction theory of sociologists Charles Horton Cooley and George Herbert Mead.</a:t>
            </a:r>
          </a:p>
          <a:p>
            <a:pPr lvl="1"/>
            <a:r>
              <a:rPr lang="en-US" dirty="0"/>
              <a:t>Symbols are used by others to let people know how well they are doing. Wearing a Rolex and driving a Mercedes is a symbolic way of letting people know that you are quite successful.</a:t>
            </a:r>
          </a:p>
          <a:p>
            <a:pPr lvl="1"/>
            <a:r>
              <a:rPr lang="en-US" dirty="0"/>
              <a:t>When someone takes another person’s life, it could be self-defense or cold-blooded murder, depending on how people interpret the act. </a:t>
            </a:r>
          </a:p>
          <a:p>
            <a:pPr lvl="1"/>
            <a:r>
              <a:rPr lang="en-US" dirty="0"/>
              <a:t>The police officer who punches a suspect may, depending on how people interpret the incident, get a medal for subduing a dangerous criminal or be suspended for police brutality.</a:t>
            </a:r>
          </a:p>
          <a:p>
            <a:pPr lvl="1"/>
            <a:r>
              <a:rPr lang="en-US" dirty="0"/>
              <a:t>People are </a:t>
            </a:r>
            <a:r>
              <a:rPr lang="en-US" b="1" dirty="0"/>
              <a:t>labeled positively or negatively</a:t>
            </a:r>
            <a:r>
              <a:rPr lang="en-US" dirty="0"/>
              <a:t>. Those who have accepted these labels are more prone to engage in deviant behaviors than those whose self-image has not been so tarnished.</a:t>
            </a:r>
          </a:p>
          <a:p>
            <a:pPr lvl="1"/>
            <a:endParaRPr lang="en-US" dirty="0"/>
          </a:p>
        </p:txBody>
      </p:sp>
    </p:spTree>
    <p:extLst>
      <p:ext uri="{BB962C8B-B14F-4D97-AF65-F5344CB8AC3E}">
        <p14:creationId xmlns:p14="http://schemas.microsoft.com/office/powerpoint/2010/main" val="5307981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ED6D24D-6545-48C2-A732-7E0ABEDEA479}"/>
              </a:ext>
            </a:extLst>
          </p:cNvPr>
          <p:cNvSpPr>
            <a:spLocks noGrp="1"/>
          </p:cNvSpPr>
          <p:nvPr>
            <p:ph type="title"/>
          </p:nvPr>
        </p:nvSpPr>
        <p:spPr/>
        <p:txBody>
          <a:bodyPr/>
          <a:lstStyle/>
          <a:p>
            <a:r>
              <a:rPr lang="en-US" dirty="0"/>
              <a:t>Social Process Theories</a:t>
            </a:r>
          </a:p>
        </p:txBody>
      </p:sp>
      <p:sp>
        <p:nvSpPr>
          <p:cNvPr id="6" name="Content Placeholder 5">
            <a:extLst>
              <a:ext uri="{FF2B5EF4-FFF2-40B4-BE49-F238E27FC236}">
                <a16:creationId xmlns:a16="http://schemas.microsoft.com/office/drawing/2014/main" id="{CF23C23E-C67F-4535-8372-F95C412B4975}"/>
              </a:ext>
            </a:extLst>
          </p:cNvPr>
          <p:cNvSpPr>
            <a:spLocks noGrp="1"/>
          </p:cNvSpPr>
          <p:nvPr>
            <p:ph sz="half" idx="1"/>
          </p:nvPr>
        </p:nvSpPr>
        <p:spPr>
          <a:xfrm>
            <a:off x="1119999" y="1825625"/>
            <a:ext cx="7428007" cy="4351338"/>
          </a:xfrm>
        </p:spPr>
        <p:txBody>
          <a:bodyPr>
            <a:normAutofit fontScale="70000" lnSpcReduction="20000"/>
          </a:bodyPr>
          <a:lstStyle/>
          <a:p>
            <a:pPr marL="514350" indent="-514350">
              <a:buFont typeface="+mj-lt"/>
              <a:buAutoNum type="arabicPeriod" startAt="3"/>
            </a:pPr>
            <a:r>
              <a:rPr lang="en-US" b="1" dirty="0"/>
              <a:t>Social Reaction Theory (Labelling Theory)</a:t>
            </a:r>
          </a:p>
          <a:p>
            <a:pPr lvl="1"/>
            <a:r>
              <a:rPr lang="en-US" dirty="0"/>
              <a:t>Different people interpret crime in different ways i.e. different juries might reach on different conclusions.</a:t>
            </a:r>
          </a:p>
          <a:p>
            <a:pPr lvl="1"/>
            <a:r>
              <a:rPr lang="en-US" dirty="0"/>
              <a:t>An important principle of social reaction theory is that the law is differentially applied, benefiting those who hold economic and social power and penalizing the powerless e.g. Blessing got racially profiled.</a:t>
            </a:r>
          </a:p>
          <a:p>
            <a:pPr lvl="1"/>
            <a:r>
              <a:rPr lang="en-US" dirty="0"/>
              <a:t>This labeling process is important because once they are stigmatized as troublemakers, adolescents begin to reassess their self-image.</a:t>
            </a:r>
          </a:p>
          <a:p>
            <a:pPr lvl="1"/>
            <a:r>
              <a:rPr lang="en-US" b="1" dirty="0"/>
              <a:t>Concept of Primary and Secondary Deviance</a:t>
            </a:r>
          </a:p>
          <a:p>
            <a:pPr lvl="2"/>
            <a:r>
              <a:rPr lang="en-US" dirty="0"/>
              <a:t>Primary Deviance is a crime that has little effect on the criminal e.g. if you steal a piece of gum and don’t get caught, it wont matter.</a:t>
            </a:r>
          </a:p>
          <a:p>
            <a:pPr lvl="2"/>
            <a:r>
              <a:rPr lang="en-US" dirty="0"/>
              <a:t>Secondary Deviance is a crime that has impact on criminal because he got caught and reprimanded e.g. if you steal and get caught, you go to jail and waste important time of your life. Secondary deviance involves resocialization into a deviant role</a:t>
            </a:r>
          </a:p>
          <a:p>
            <a:pPr lvl="1"/>
            <a:r>
              <a:rPr lang="en-US" dirty="0"/>
              <a:t>Labeling theory has been the subject of academic debate in criminological circles. Those who criticize it point to its inability to specify the conditions that must exist before an act or individual is labeled deviant—that is, why some people are labeled and others remain “secret deviants.”</a:t>
            </a:r>
          </a:p>
          <a:p>
            <a:pPr lvl="1"/>
            <a:endParaRPr lang="en-US" dirty="0"/>
          </a:p>
        </p:txBody>
      </p:sp>
      <p:pic>
        <p:nvPicPr>
          <p:cNvPr id="3" name="Content Placeholder 2">
            <a:extLst>
              <a:ext uri="{FF2B5EF4-FFF2-40B4-BE49-F238E27FC236}">
                <a16:creationId xmlns:a16="http://schemas.microsoft.com/office/drawing/2014/main" id="{86F2750E-ED32-4795-A8D4-52BC538DB9DB}"/>
              </a:ext>
            </a:extLst>
          </p:cNvPr>
          <p:cNvPicPr>
            <a:picLocks noGrp="1" noChangeAspect="1"/>
          </p:cNvPicPr>
          <p:nvPr>
            <p:ph sz="half" idx="2"/>
          </p:nvPr>
        </p:nvPicPr>
        <p:blipFill>
          <a:blip r:embed="rId2"/>
          <a:stretch>
            <a:fillRect/>
          </a:stretch>
        </p:blipFill>
        <p:spPr>
          <a:xfrm>
            <a:off x="9331686" y="380908"/>
            <a:ext cx="1499664" cy="6111967"/>
          </a:xfrm>
          <a:prstGeom prst="rect">
            <a:avLst/>
          </a:prstGeom>
        </p:spPr>
      </p:pic>
    </p:spTree>
    <p:extLst>
      <p:ext uri="{BB962C8B-B14F-4D97-AF65-F5344CB8AC3E}">
        <p14:creationId xmlns:p14="http://schemas.microsoft.com/office/powerpoint/2010/main" val="15350810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4C5E5-F118-4479-B642-EAE15FE7DF3B}"/>
              </a:ext>
            </a:extLst>
          </p:cNvPr>
          <p:cNvSpPr>
            <a:spLocks noGrp="1"/>
          </p:cNvSpPr>
          <p:nvPr>
            <p:ph type="title"/>
          </p:nvPr>
        </p:nvSpPr>
        <p:spPr/>
        <p:txBody>
          <a:bodyPr/>
          <a:lstStyle/>
          <a:p>
            <a:r>
              <a:rPr lang="en-US" dirty="0"/>
              <a:t>Examples of Social Process Theories</a:t>
            </a:r>
          </a:p>
        </p:txBody>
      </p:sp>
      <p:sp>
        <p:nvSpPr>
          <p:cNvPr id="3" name="Content Placeholder 2">
            <a:extLst>
              <a:ext uri="{FF2B5EF4-FFF2-40B4-BE49-F238E27FC236}">
                <a16:creationId xmlns:a16="http://schemas.microsoft.com/office/drawing/2014/main" id="{B62BB76D-18C0-403B-9E3C-8245C8D7315F}"/>
              </a:ext>
            </a:extLst>
          </p:cNvPr>
          <p:cNvSpPr>
            <a:spLocks noGrp="1"/>
          </p:cNvSpPr>
          <p:nvPr>
            <p:ph idx="1"/>
          </p:nvPr>
        </p:nvSpPr>
        <p:spPr/>
        <p:txBody>
          <a:bodyPr/>
          <a:lstStyle/>
          <a:p>
            <a:r>
              <a:rPr lang="en-US" dirty="0" err="1"/>
              <a:t>Genarlow</a:t>
            </a:r>
            <a:r>
              <a:rPr lang="en-US" dirty="0"/>
              <a:t> Wilson, aged 17 was convicted of molestation for having oral sex with a 15 year old girl due to the law. Even the court, prosecutor didn’t feel like he committed a crime – but that was the law. </a:t>
            </a:r>
            <a:r>
              <a:rPr lang="en-US" dirty="0" err="1"/>
              <a:t>Genarlow</a:t>
            </a:r>
            <a:r>
              <a:rPr lang="en-US" dirty="0"/>
              <a:t> Wilson was in fact labeled a sexual predator and sent to prison because those in power, who define the law and control its process, decided that his behavior constituted a serious crime, a felony. </a:t>
            </a:r>
          </a:p>
          <a:p>
            <a:r>
              <a:rPr lang="en-US" dirty="0"/>
              <a:t>Alpha Dog: Jesse, 25 marijuana dealer, kills a 15-year old and runs to Brazil. He was found by FBI and sent back to USA. Movie Alpha Dog is based on him.</a:t>
            </a:r>
          </a:p>
        </p:txBody>
      </p:sp>
    </p:spTree>
    <p:extLst>
      <p:ext uri="{BB962C8B-B14F-4D97-AF65-F5344CB8AC3E}">
        <p14:creationId xmlns:p14="http://schemas.microsoft.com/office/powerpoint/2010/main" val="38530079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ED6D24D-6545-48C2-A732-7E0ABEDEA479}"/>
              </a:ext>
            </a:extLst>
          </p:cNvPr>
          <p:cNvSpPr>
            <a:spLocks noGrp="1"/>
          </p:cNvSpPr>
          <p:nvPr>
            <p:ph type="title"/>
          </p:nvPr>
        </p:nvSpPr>
        <p:spPr/>
        <p:txBody>
          <a:bodyPr/>
          <a:lstStyle/>
          <a:p>
            <a:r>
              <a:rPr lang="en-US" dirty="0"/>
              <a:t>Social Process Theories - Summary</a:t>
            </a:r>
          </a:p>
        </p:txBody>
      </p:sp>
      <p:pic>
        <p:nvPicPr>
          <p:cNvPr id="2" name="Picture 1">
            <a:extLst>
              <a:ext uri="{FF2B5EF4-FFF2-40B4-BE49-F238E27FC236}">
                <a16:creationId xmlns:a16="http://schemas.microsoft.com/office/drawing/2014/main" id="{595C9709-35E2-4B77-86CE-BDC3A6B36A23}"/>
              </a:ext>
            </a:extLst>
          </p:cNvPr>
          <p:cNvPicPr>
            <a:picLocks noChangeAspect="1"/>
          </p:cNvPicPr>
          <p:nvPr/>
        </p:nvPicPr>
        <p:blipFill>
          <a:blip r:embed="rId2"/>
          <a:stretch>
            <a:fillRect/>
          </a:stretch>
        </p:blipFill>
        <p:spPr>
          <a:xfrm>
            <a:off x="2588145" y="1417467"/>
            <a:ext cx="6359911" cy="5230819"/>
          </a:xfrm>
          <a:prstGeom prst="rect">
            <a:avLst/>
          </a:prstGeom>
        </p:spPr>
      </p:pic>
    </p:spTree>
    <p:extLst>
      <p:ext uri="{BB962C8B-B14F-4D97-AF65-F5344CB8AC3E}">
        <p14:creationId xmlns:p14="http://schemas.microsoft.com/office/powerpoint/2010/main" val="98752262"/>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TM04033923[[fn=Depth]]</Template>
  <TotalTime>727</TotalTime>
  <Words>6624</Words>
  <Application>Microsoft Office PowerPoint</Application>
  <PresentationFormat>Widescreen</PresentationFormat>
  <Paragraphs>442</Paragraphs>
  <Slides>61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61</vt:i4>
      </vt:variant>
    </vt:vector>
  </HeadingPairs>
  <TitlesOfParts>
    <vt:vector size="64" baseType="lpstr">
      <vt:lpstr>Arial</vt:lpstr>
      <vt:lpstr>Corbel</vt:lpstr>
      <vt:lpstr>Depth</vt:lpstr>
      <vt:lpstr>Rational Choice Theory</vt:lpstr>
      <vt:lpstr>Introduction</vt:lpstr>
      <vt:lpstr>The Development of Rational Choice</vt:lpstr>
      <vt:lpstr>The Development of Rational Choice</vt:lpstr>
      <vt:lpstr>The Development of Rational Choice</vt:lpstr>
      <vt:lpstr>The Development of Rational Choice</vt:lpstr>
      <vt:lpstr>Concepts of Rational Choice</vt:lpstr>
      <vt:lpstr>Concepts of Rational Choice</vt:lpstr>
      <vt:lpstr>Concepts of Rational Choice</vt:lpstr>
      <vt:lpstr>Is Crime Rational?</vt:lpstr>
      <vt:lpstr>Eliminating Crime</vt:lpstr>
      <vt:lpstr>Eliminating Crime</vt:lpstr>
      <vt:lpstr>Eliminating Crime - Summary</vt:lpstr>
      <vt:lpstr>PUBLIC POLICY IMPLICATIONS</vt:lpstr>
      <vt:lpstr>Examples of Rational Choice Criminals</vt:lpstr>
      <vt:lpstr>Trait Theories</vt:lpstr>
      <vt:lpstr>Foundations of Trait Theory</vt:lpstr>
      <vt:lpstr>Foundations of Trait Theory</vt:lpstr>
      <vt:lpstr>Foundations of Trait Theory</vt:lpstr>
      <vt:lpstr>Foundations of Trait Theory</vt:lpstr>
      <vt:lpstr>Biosocial Theories</vt:lpstr>
      <vt:lpstr>Biosocial Theories</vt:lpstr>
      <vt:lpstr>Biosocial Theories</vt:lpstr>
      <vt:lpstr>Biosocial Theories</vt:lpstr>
      <vt:lpstr>Biosocial Theories</vt:lpstr>
      <vt:lpstr>Biosocial Theories</vt:lpstr>
      <vt:lpstr>Biosocial Theories - Summary</vt:lpstr>
      <vt:lpstr>Psychological Trait Theories</vt:lpstr>
      <vt:lpstr>Psychological Trait Theories</vt:lpstr>
      <vt:lpstr>Psychological Trait Theories</vt:lpstr>
      <vt:lpstr>Psychological Trait Theories</vt:lpstr>
      <vt:lpstr>Psychological Trait Theories</vt:lpstr>
      <vt:lpstr>Psychological Trait Theories - Summary</vt:lpstr>
      <vt:lpstr>Personality, Intelligence and Crime</vt:lpstr>
      <vt:lpstr>Examples of Trait Theories Criminals</vt:lpstr>
      <vt:lpstr>Social Theories</vt:lpstr>
      <vt:lpstr>Introduction</vt:lpstr>
      <vt:lpstr>Social Structure Theories</vt:lpstr>
      <vt:lpstr>Social Structure Theories</vt:lpstr>
      <vt:lpstr>Social Structure Theories</vt:lpstr>
      <vt:lpstr>Social Structure Theories</vt:lpstr>
      <vt:lpstr>Social Structure Theories</vt:lpstr>
      <vt:lpstr>Social Structure Theories</vt:lpstr>
      <vt:lpstr>Social Structure Theories</vt:lpstr>
      <vt:lpstr>Social Structure Theories</vt:lpstr>
      <vt:lpstr>Social Structure Theories</vt:lpstr>
      <vt:lpstr>Social Structure Theories</vt:lpstr>
      <vt:lpstr>Social Structure Theories</vt:lpstr>
      <vt:lpstr>Social Structure Theories</vt:lpstr>
      <vt:lpstr>Social Structure Theories</vt:lpstr>
      <vt:lpstr>Social Process Theories</vt:lpstr>
      <vt:lpstr>Social Process Theories</vt:lpstr>
      <vt:lpstr>Social Process Theories</vt:lpstr>
      <vt:lpstr>Social Process Theories</vt:lpstr>
      <vt:lpstr>Social Process Theories</vt:lpstr>
      <vt:lpstr>Social Process Theories</vt:lpstr>
      <vt:lpstr>Social Process Theories</vt:lpstr>
      <vt:lpstr>Social Process Theories</vt:lpstr>
      <vt:lpstr>Social Process Theories</vt:lpstr>
      <vt:lpstr>Examples of Social Process Theories</vt:lpstr>
      <vt:lpstr>Social Process Theories - 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Rational Choice Theory</dc:title>
  <dc:creator>Zain Aftab</dc:creator>
  <cp:lastModifiedBy>Zain Aftab</cp:lastModifiedBy>
  <cp:revision>71</cp:revision>
  <dcterms:created xsi:type="dcterms:W3CDTF">2020-10-24T06:37:52Z</dcterms:created>
  <dcterms:modified xsi:type="dcterms:W3CDTF">2020-10-27T08:54:46Z</dcterms:modified>
</cp:coreProperties>
</file>